
<file path=[Content_Types].xml><?xml version="1.0" encoding="utf-8"?>
<Types xmlns="http://schemas.openxmlformats.org/package/2006/content-types">
  <Default Extension="xml" ContentType="application/xml"/>
  <Default Extension="xlsx" ContentType="application/vnd.openxmlformats-officedocument.spreadsheetml.sheet"/>
  <Default Extension="png" ContentType="image/png"/>
  <Default Extension="wdp" ContentType="image/vnd.ms-photo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9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10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omments/comment2.xml" ContentType="application/vnd.openxmlformats-officedocument.presentationml.comments+xml"/>
  <Override PartName="/ppt/notesSlides/notesSlide11.xml" ContentType="application/vnd.openxmlformats-officedocument.presentationml.notesSl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8"/>
  </p:notesMasterIdLst>
  <p:sldIdLst>
    <p:sldId id="256" r:id="rId2"/>
    <p:sldId id="257" r:id="rId3"/>
    <p:sldId id="263" r:id="rId4"/>
    <p:sldId id="264" r:id="rId5"/>
    <p:sldId id="275" r:id="rId6"/>
    <p:sldId id="265" r:id="rId7"/>
    <p:sldId id="267" r:id="rId8"/>
    <p:sldId id="271" r:id="rId9"/>
    <p:sldId id="308" r:id="rId10"/>
    <p:sldId id="276" r:id="rId11"/>
    <p:sldId id="277" r:id="rId12"/>
    <p:sldId id="295" r:id="rId13"/>
    <p:sldId id="310" r:id="rId14"/>
    <p:sldId id="307" r:id="rId15"/>
    <p:sldId id="311" r:id="rId16"/>
    <p:sldId id="312" r:id="rId17"/>
    <p:sldId id="317" r:id="rId18"/>
    <p:sldId id="318" r:id="rId19"/>
    <p:sldId id="313" r:id="rId20"/>
    <p:sldId id="315" r:id="rId21"/>
    <p:sldId id="322" r:id="rId22"/>
    <p:sldId id="316" r:id="rId23"/>
    <p:sldId id="300" r:id="rId24"/>
    <p:sldId id="309" r:id="rId25"/>
    <p:sldId id="266" r:id="rId26"/>
    <p:sldId id="280" r:id="rId2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7" name="(컴퓨터공학부)최윤승" initials="( [4] [2]" lastIdx="1" clrIdx="6">
    <p:extLst/>
  </p:cmAuthor>
  <p:cmAuthor id="1" name="(컴퓨터공학부)최윤승" initials="(" lastIdx="1" clrIdx="0">
    <p:extLst/>
  </p:cmAuthor>
  <p:cmAuthor id="8" name="(컴퓨터공학부)최윤승" initials="( [6] [2]" lastIdx="1" clrIdx="7">
    <p:extLst/>
  </p:cmAuthor>
  <p:cmAuthor id="2" name="(컴퓨터공학부)최윤승" initials="( [2]" lastIdx="1" clrIdx="1">
    <p:extLst/>
  </p:cmAuthor>
  <p:cmAuthor id="3" name="(컴퓨터공학부)최윤승" initials="( [3]" lastIdx="1" clrIdx="2">
    <p:extLst/>
  </p:cmAuthor>
  <p:cmAuthor id="4" name="(컴퓨터공학부)최윤승" initials="( [4]" lastIdx="1" clrIdx="3">
    <p:extLst/>
  </p:cmAuthor>
  <p:cmAuthor id="5" name="(컴퓨터공학부)최윤승" initials="( [5]" lastIdx="1" clrIdx="4">
    <p:extLst/>
  </p:cmAuthor>
  <p:cmAuthor id="6" name="(컴퓨터공학부)최윤승" initials="( [6]" lastIdx="1" clrIdx="5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A6FF"/>
    <a:srgbClr val="FF7E79"/>
    <a:srgbClr val="FF2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645"/>
    <p:restoredTop sz="90235"/>
  </p:normalViewPr>
  <p:slideViewPr>
    <p:cSldViewPr snapToGrid="0" snapToObjects="1">
      <p:cViewPr>
        <p:scale>
          <a:sx n="92" d="100"/>
          <a:sy n="92" d="100"/>
        </p:scale>
        <p:origin x="1768" y="992"/>
      </p:cViewPr>
      <p:guideLst>
        <p:guide orient="horz" pos="2137"/>
        <p:guide pos="2880"/>
      </p:guideLst>
    </p:cSldViewPr>
  </p:slideViewPr>
  <p:notesTextViewPr>
    <p:cViewPr>
      <p:scale>
        <a:sx n="165" d="100"/>
        <a:sy n="16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notesMaster" Target="notesMasters/notesMaster1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charts/_rels/chart1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package" Target="../embeddings/Microsoft_Excel_Worksheet1.xlsx"/></Relationships>
</file>

<file path=ppt/charts/_rels/chart2.xml.rels><?xml version="1.0" encoding="UTF-8" standalone="yes"?>
<Relationships xmlns="http://schemas.openxmlformats.org/package/2006/relationships"><Relationship Id="rId1" Type="http://schemas.microsoft.com/office/2011/relationships/chartStyle" Target="style2.xml"/><Relationship Id="rId2" Type="http://schemas.microsoft.com/office/2011/relationships/chartColorStyle" Target="colors2.xml"/><Relationship Id="rId3" Type="http://schemas.openxmlformats.org/officeDocument/2006/relationships/package" Target="../embeddings/Microsoft_Excel_Worksheet2.xlsx"/></Relationships>
</file>

<file path=ppt/charts/_rels/chart3.xml.rels><?xml version="1.0" encoding="UTF-8" standalone="yes"?>
<Relationships xmlns="http://schemas.openxmlformats.org/package/2006/relationships"><Relationship Id="rId1" Type="http://schemas.microsoft.com/office/2011/relationships/chartStyle" Target="style3.xml"/><Relationship Id="rId2" Type="http://schemas.microsoft.com/office/2011/relationships/chartColorStyle" Target="colors3.xml"/><Relationship Id="rId3" Type="http://schemas.openxmlformats.org/officeDocument/2006/relationships/package" Target="../embeddings/Microsoft_Excel_Worksheet3.xlsx"/></Relationships>
</file>

<file path=ppt/charts/_rels/chart4.xml.rels><?xml version="1.0" encoding="UTF-8" standalone="yes"?>
<Relationships xmlns="http://schemas.openxmlformats.org/package/2006/relationships"><Relationship Id="rId1" Type="http://schemas.microsoft.com/office/2011/relationships/chartStyle" Target="style4.xml"/><Relationship Id="rId2" Type="http://schemas.microsoft.com/office/2011/relationships/chartColorStyle" Target="colors4.xml"/><Relationship Id="rId3" Type="http://schemas.openxmlformats.org/officeDocument/2006/relationships/package" Target="../embeddings/Microsoft_Excel_Worksheet4.xlsx"/></Relationships>
</file>

<file path=ppt/charts/_rels/chart5.xml.rels><?xml version="1.0" encoding="UTF-8" standalone="yes"?>
<Relationships xmlns="http://schemas.openxmlformats.org/package/2006/relationships"><Relationship Id="rId1" Type="http://schemas.microsoft.com/office/2011/relationships/chartStyle" Target="style5.xml"/><Relationship Id="rId2" Type="http://schemas.microsoft.com/office/2011/relationships/chartColorStyle" Target="colors5.xml"/><Relationship Id="rId3" Type="http://schemas.openxmlformats.org/officeDocument/2006/relationships/package" Target="../embeddings/Microsoft_Excel_Worksheet5.xlsx"/></Relationships>
</file>

<file path=ppt/charts/_rels/chart6.xml.rels><?xml version="1.0" encoding="UTF-8" standalone="yes"?>
<Relationships xmlns="http://schemas.openxmlformats.org/package/2006/relationships"><Relationship Id="rId1" Type="http://schemas.microsoft.com/office/2011/relationships/chartStyle" Target="style6.xml"/><Relationship Id="rId2" Type="http://schemas.microsoft.com/office/2011/relationships/chartColorStyle" Target="colors6.xml"/><Relationship Id="rId3" Type="http://schemas.openxmlformats.org/officeDocument/2006/relationships/package" Target="../embeddings/Microsoft_Excel_Worksheet6.xlsx"/></Relationships>
</file>

<file path=ppt/charts/_rels/chart7.xml.rels><?xml version="1.0" encoding="UTF-8" standalone="yes"?>
<Relationships xmlns="http://schemas.openxmlformats.org/package/2006/relationships"><Relationship Id="rId1" Type="http://schemas.microsoft.com/office/2011/relationships/chartStyle" Target="style7.xml"/><Relationship Id="rId2" Type="http://schemas.microsoft.com/office/2011/relationships/chartColorStyle" Target="colors7.xml"/><Relationship Id="rId3" Type="http://schemas.openxmlformats.org/officeDocument/2006/relationships/package" Target="../embeddings/Microsoft_Excel_Worksheet7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Stand alone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Lbls>
            <c:dLbl>
              <c:idx val="0"/>
              <c:layout>
                <c:manualLayout>
                  <c:x val="0.0587228402743204"/>
                  <c:y val="-0.046050909362885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layout>
                <c:manualLayout>
                  <c:x val="0.0277044835695204"/>
                  <c:y val="-0.104342435839176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layout>
                <c:manualLayout>
                  <c:x val="0.0215479316651825"/>
                  <c:y val="-0.0215880901736226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3"/>
              <c:layout>
                <c:manualLayout>
                  <c:x val="0.0"/>
                  <c:y val="-0.0575682404629938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4"/>
              <c:layout>
                <c:manualLayout>
                  <c:x val="0.0"/>
                  <c:y val="-0.043176180347245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1" i="0" u="none" strike="noStrike" kern="1200" baseline="0">
                    <a:solidFill>
                      <a:srgbClr val="0070C0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Sheet1!$A$2:$A$6</c:f>
              <c:numCache>
                <c:formatCode>General</c:formatCode>
                <c:ptCount val="5"/>
                <c:pt idx="0">
                  <c:v>16.0</c:v>
                </c:pt>
                <c:pt idx="1">
                  <c:v>32.0</c:v>
                </c:pt>
                <c:pt idx="2">
                  <c:v>64.0</c:v>
                </c:pt>
                <c:pt idx="3">
                  <c:v>128.0</c:v>
                </c:pt>
                <c:pt idx="4">
                  <c:v>256.0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173.3</c:v>
                </c:pt>
                <c:pt idx="1">
                  <c:v>88.3</c:v>
                </c:pt>
                <c:pt idx="2">
                  <c:v>47.3</c:v>
                </c:pt>
                <c:pt idx="3">
                  <c:v>26.7</c:v>
                </c:pt>
                <c:pt idx="4">
                  <c:v>24.3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Pseudo distributed; 2M2R</c:v>
                </c:pt>
              </c:strCache>
            </c:strRef>
          </c:tx>
          <c:spPr>
            <a:ln w="28575" cap="rnd">
              <a:solidFill>
                <a:srgbClr val="92D05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00B050"/>
              </a:solidFill>
              <a:ln w="9525">
                <a:solidFill>
                  <a:srgbClr val="00B050"/>
                </a:solidFill>
              </a:ln>
              <a:effectLst/>
            </c:spPr>
          </c:marker>
          <c:dLbls>
            <c:dLbl>
              <c:idx val="0"/>
              <c:layout>
                <c:manualLayout>
                  <c:x val="0.0584872430912095"/>
                  <c:y val="-0.0071960300578742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layout>
                <c:manualLayout>
                  <c:x val="0.0183714902200507"/>
                  <c:y val="-0.129242966305581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layout>
                <c:manualLayout>
                  <c:x val="0.0215479316651825"/>
                  <c:y val="-0.1178715389645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3"/>
              <c:layout>
                <c:manualLayout>
                  <c:x val="0.00307827595216892"/>
                  <c:y val="-0.148311879342407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4"/>
              <c:layout>
                <c:manualLayout>
                  <c:x val="0.0"/>
                  <c:y val="-0.0835476088215396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1" i="0" u="none" strike="noStrike" kern="1200" baseline="0">
                    <a:solidFill>
                      <a:srgbClr val="00B050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Sheet1!$A$2:$A$6</c:f>
              <c:numCache>
                <c:formatCode>General</c:formatCode>
                <c:ptCount val="5"/>
                <c:pt idx="0">
                  <c:v>16.0</c:v>
                </c:pt>
                <c:pt idx="1">
                  <c:v>32.0</c:v>
                </c:pt>
                <c:pt idx="2">
                  <c:v>64.0</c:v>
                </c:pt>
                <c:pt idx="3">
                  <c:v>128.0</c:v>
                </c:pt>
                <c:pt idx="4">
                  <c:v>256.0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204.0</c:v>
                </c:pt>
                <c:pt idx="1">
                  <c:v>117.3</c:v>
                </c:pt>
                <c:pt idx="2">
                  <c:v>86.3</c:v>
                </c:pt>
                <c:pt idx="3">
                  <c:v>64.7</c:v>
                </c:pt>
                <c:pt idx="4">
                  <c:v>56.3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Pseudo distributed; 4M2R</c:v>
                </c:pt>
              </c:strCache>
            </c:strRef>
          </c:tx>
          <c:spPr>
            <a:ln w="28575" cap="rnd">
              <a:solidFill>
                <a:srgbClr val="FF7E79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FF0000"/>
              </a:solidFill>
              <a:ln w="9525">
                <a:solidFill>
                  <a:srgbClr val="FF2600"/>
                </a:solidFill>
              </a:ln>
              <a:effectLst/>
            </c:spPr>
          </c:marker>
          <c:dLbls>
            <c:dLbl>
              <c:idx val="0"/>
              <c:layout>
                <c:manualLayout>
                  <c:x val="0.0584872430912095"/>
                  <c:y val="0.0053242123180169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layout>
                <c:manualLayout>
                  <c:x val="0.0169402130942587"/>
                  <c:y val="-0.069441123441946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layout>
                <c:manualLayout>
                  <c:x val="0.0215479316651825"/>
                  <c:y val="-0.066706065403414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3"/>
              <c:layout>
                <c:manualLayout>
                  <c:x val="0.0123131038086756"/>
                  <c:y val="-0.0885100364787729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4"/>
              <c:layout>
                <c:manualLayout>
                  <c:x val="0.00768599452309253"/>
                  <c:y val="0.00100886074945236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1" i="0" u="none" strike="noStrike" kern="1200" baseline="0">
                    <a:solidFill>
                      <a:srgbClr val="FF0000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Sheet1!$A$2:$A$6</c:f>
              <c:numCache>
                <c:formatCode>General</c:formatCode>
                <c:ptCount val="5"/>
                <c:pt idx="0">
                  <c:v>16.0</c:v>
                </c:pt>
                <c:pt idx="1">
                  <c:v>32.0</c:v>
                </c:pt>
                <c:pt idx="2">
                  <c:v>64.0</c:v>
                </c:pt>
                <c:pt idx="3">
                  <c:v>128.0</c:v>
                </c:pt>
                <c:pt idx="4">
                  <c:v>256.0</c:v>
                </c:pt>
              </c:numCache>
            </c:numRef>
          </c:cat>
          <c:val>
            <c:numRef>
              <c:f>Sheet1!$D$2:$D$6</c:f>
              <c:numCache>
                <c:formatCode>General</c:formatCode>
                <c:ptCount val="5"/>
                <c:pt idx="0">
                  <c:v>169.3</c:v>
                </c:pt>
                <c:pt idx="1">
                  <c:v>117.3</c:v>
                </c:pt>
                <c:pt idx="2">
                  <c:v>78.7</c:v>
                </c:pt>
                <c:pt idx="3">
                  <c:v>59.0</c:v>
                </c:pt>
                <c:pt idx="4">
                  <c:v>55.0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2074807104"/>
        <c:axId val="-2079511360"/>
      </c:lineChart>
      <c:catAx>
        <c:axId val="-20748071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079511360"/>
        <c:crosses val="autoZero"/>
        <c:auto val="1"/>
        <c:lblAlgn val="ctr"/>
        <c:lblOffset val="100"/>
        <c:noMultiLvlLbl val="0"/>
      </c:catAx>
      <c:valAx>
        <c:axId val="-2079511360"/>
        <c:scaling>
          <c:orientation val="minMax"/>
          <c:max val="220.0"/>
          <c:min val="0.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07480710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Stand alone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Lbls>
            <c:dLbl>
              <c:idx val="0"/>
              <c:layout>
                <c:manualLayout>
                  <c:x val="0.0331993819987019"/>
                  <c:y val="-0.0316588582163529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layout>
                <c:manualLayout>
                  <c:x val="0.0303927218285793"/>
                  <c:y val="-0.104342465400259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layout>
                <c:manualLayout>
                  <c:x val="0.0485508175881485"/>
                  <c:y val="-0.100814426514489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3"/>
              <c:layout>
                <c:manualLayout>
                  <c:x val="0.0243141774628634"/>
                  <c:y val="-0.12132368460641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4"/>
              <c:layout>
                <c:manualLayout>
                  <c:x val="-0.00152920860224112"/>
                  <c:y val="0.0331754078152875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1" i="0" u="none" strike="noStrike" kern="1200" baseline="0">
                    <a:solidFill>
                      <a:srgbClr val="0070C0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Sheet1!$A$2:$A$6</c:f>
              <c:numCache>
                <c:formatCode>General</c:formatCode>
                <c:ptCount val="5"/>
                <c:pt idx="0">
                  <c:v>16.0</c:v>
                </c:pt>
                <c:pt idx="1">
                  <c:v>32.0</c:v>
                </c:pt>
                <c:pt idx="2">
                  <c:v>64.0</c:v>
                </c:pt>
                <c:pt idx="3">
                  <c:v>128.0</c:v>
                </c:pt>
                <c:pt idx="4">
                  <c:v>256.0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169.7</c:v>
                </c:pt>
                <c:pt idx="1">
                  <c:v>85.7</c:v>
                </c:pt>
                <c:pt idx="2">
                  <c:v>43.0</c:v>
                </c:pt>
                <c:pt idx="3">
                  <c:v>23.0</c:v>
                </c:pt>
                <c:pt idx="4">
                  <c:v>23.3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Pseudo distributed; 2M2R</c:v>
                </c:pt>
              </c:strCache>
            </c:strRef>
          </c:tx>
          <c:spPr>
            <a:ln w="28575" cap="rnd">
              <a:solidFill>
                <a:srgbClr val="92D05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00B050"/>
              </a:solidFill>
              <a:ln w="9525">
                <a:solidFill>
                  <a:srgbClr val="00B050"/>
                </a:solidFill>
              </a:ln>
              <a:effectLst/>
            </c:spPr>
          </c:marker>
          <c:dLbls>
            <c:dLbl>
              <c:idx val="0"/>
              <c:layout>
                <c:manualLayout>
                  <c:x val="0.0303927218285793"/>
                  <c:y val="-0.093548417255405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layout>
                <c:manualLayout>
                  <c:x val="0.0183325547691206"/>
                  <c:y val="-0.125644986872908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layout>
                <c:manualLayout>
                  <c:x val="0.0258048567090855"/>
                  <c:y val="-0.162272506936097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3"/>
              <c:layout>
                <c:manualLayout>
                  <c:x val="0.0"/>
                  <c:y val="-0.187890097891534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4"/>
              <c:layout>
                <c:manualLayout>
                  <c:x val="-1.11438692688837E-16"/>
                  <c:y val="-0.159105969505256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1" i="0" u="none" strike="noStrike" kern="1200" baseline="0">
                    <a:solidFill>
                      <a:srgbClr val="00B050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Sheet1!$A$2:$A$6</c:f>
              <c:numCache>
                <c:formatCode>General</c:formatCode>
                <c:ptCount val="5"/>
                <c:pt idx="0">
                  <c:v>16.0</c:v>
                </c:pt>
                <c:pt idx="1">
                  <c:v>32.0</c:v>
                </c:pt>
                <c:pt idx="2">
                  <c:v>64.0</c:v>
                </c:pt>
                <c:pt idx="3">
                  <c:v>128.0</c:v>
                </c:pt>
                <c:pt idx="4">
                  <c:v>256.0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172.7</c:v>
                </c:pt>
                <c:pt idx="1">
                  <c:v>103.7</c:v>
                </c:pt>
                <c:pt idx="2">
                  <c:v>64.7</c:v>
                </c:pt>
                <c:pt idx="3">
                  <c:v>48.7</c:v>
                </c:pt>
                <c:pt idx="4">
                  <c:v>37.7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Pseudo distributed; 4M2R</c:v>
                </c:pt>
              </c:strCache>
            </c:strRef>
          </c:tx>
          <c:spPr>
            <a:ln w="28575" cap="rnd">
              <a:solidFill>
                <a:srgbClr val="FF7E79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FF0000"/>
              </a:solidFill>
              <a:ln w="9525">
                <a:solidFill>
                  <a:srgbClr val="FF2600"/>
                </a:solidFill>
              </a:ln>
              <a:effectLst/>
            </c:spPr>
          </c:marker>
          <c:dLbls>
            <c:dLbl>
              <c:idx val="0"/>
              <c:layout>
                <c:manualLayout>
                  <c:x val="0.0286309012136029"/>
                  <c:y val="-0.106138357032549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layout>
                <c:manualLayout>
                  <c:x val="0.0318834010748015"/>
                  <c:y val="-0.064618385068743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layout>
                <c:manualLayout>
                  <c:x val="0.0473702876922399"/>
                  <c:y val="-0.124274341074356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3"/>
              <c:layout>
                <c:manualLayout>
                  <c:x val="0.0260953824122344"/>
                  <c:y val="-0.149028974794906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4"/>
              <c:layout>
                <c:manualLayout>
                  <c:x val="-0.00152920860224112"/>
                  <c:y val="-0.0440391498143055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1" i="0" u="none" strike="noStrike" kern="1200" baseline="0">
                    <a:solidFill>
                      <a:srgbClr val="FF0000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Sheet1!$A$2:$A$6</c:f>
              <c:numCache>
                <c:formatCode>General</c:formatCode>
                <c:ptCount val="5"/>
                <c:pt idx="0">
                  <c:v>16.0</c:v>
                </c:pt>
                <c:pt idx="1">
                  <c:v>32.0</c:v>
                </c:pt>
                <c:pt idx="2">
                  <c:v>64.0</c:v>
                </c:pt>
                <c:pt idx="3">
                  <c:v>128.0</c:v>
                </c:pt>
                <c:pt idx="4">
                  <c:v>256.0</c:v>
                </c:pt>
              </c:numCache>
            </c:numRef>
          </c:cat>
          <c:val>
            <c:numRef>
              <c:f>Sheet1!$D$2:$D$6</c:f>
              <c:numCache>
                <c:formatCode>General</c:formatCode>
                <c:ptCount val="5"/>
                <c:pt idx="0">
                  <c:v>129.7</c:v>
                </c:pt>
                <c:pt idx="1">
                  <c:v>77.7</c:v>
                </c:pt>
                <c:pt idx="2">
                  <c:v>55.0</c:v>
                </c:pt>
                <c:pt idx="3">
                  <c:v>39.0</c:v>
                </c:pt>
                <c:pt idx="4">
                  <c:v>32.7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125239408"/>
        <c:axId val="-2086384208"/>
      </c:lineChart>
      <c:catAx>
        <c:axId val="21252394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086384208"/>
        <c:crosses val="autoZero"/>
        <c:auto val="1"/>
        <c:lblAlgn val="ctr"/>
        <c:lblOffset val="100"/>
        <c:noMultiLvlLbl val="0"/>
      </c:catAx>
      <c:valAx>
        <c:axId val="-2086384208"/>
        <c:scaling>
          <c:orientation val="minMax"/>
          <c:max val="220.0"/>
          <c:min val="0.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252394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Stand alone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0070C0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Lbls>
            <c:dLbl>
              <c:idx val="0"/>
              <c:layout>
                <c:manualLayout>
                  <c:x val="0.0353340260772139"/>
                  <c:y val="0.11295328858465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layout>
                <c:manualLayout>
                  <c:x val="0.0428689985410053"/>
                  <c:y val="-0.0083091303640151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layout>
                <c:manualLayout>
                  <c:x val="0.0519197189842204"/>
                  <c:y val="-0.0995787034057917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3"/>
              <c:layout>
                <c:manualLayout>
                  <c:x val="0.0274869100504695"/>
                  <c:y val="-0.028242445347974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4"/>
              <c:layout>
                <c:manualLayout>
                  <c:x val="-0.0122164044668754"/>
                  <c:y val="0.0408445723252856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1" i="0" u="none" strike="noStrike" kern="1200" baseline="0">
                    <a:solidFill>
                      <a:srgbClr val="0070C0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Sheet1!$A$2:$A$6</c:f>
              <c:numCache>
                <c:formatCode>General</c:formatCode>
                <c:ptCount val="5"/>
                <c:pt idx="0">
                  <c:v>16.0</c:v>
                </c:pt>
                <c:pt idx="1">
                  <c:v>32.0</c:v>
                </c:pt>
                <c:pt idx="2">
                  <c:v>64.0</c:v>
                </c:pt>
                <c:pt idx="3">
                  <c:v>128.0</c:v>
                </c:pt>
                <c:pt idx="4">
                  <c:v>256.0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1577.7</c:v>
                </c:pt>
                <c:pt idx="1">
                  <c:v>807.7</c:v>
                </c:pt>
                <c:pt idx="2">
                  <c:v>425.0</c:v>
                </c:pt>
                <c:pt idx="3">
                  <c:v>411.0</c:v>
                </c:pt>
                <c:pt idx="4">
                  <c:v>312.3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Pseudo distributed; 2M2R</c:v>
                </c:pt>
              </c:strCache>
            </c:strRef>
          </c:tx>
          <c:spPr>
            <a:ln w="28575" cap="rnd">
              <a:solidFill>
                <a:srgbClr val="92D05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00B050"/>
              </a:solidFill>
              <a:ln w="9525">
                <a:solidFill>
                  <a:srgbClr val="00B050"/>
                </a:solidFill>
              </a:ln>
              <a:effectLst/>
            </c:spPr>
          </c:marker>
          <c:dLbls>
            <c:dLbl>
              <c:idx val="0"/>
              <c:layout>
                <c:manualLayout>
                  <c:x val="0.0167566753220832"/>
                  <c:y val="-0.0608806441097577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layout>
                <c:manualLayout>
                  <c:x val="0.036649213400626"/>
                  <c:y val="-0.149591654315086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layout>
                <c:manualLayout>
                  <c:x val="0.0518677752171959"/>
                  <c:y val="-0.105776754442649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3"/>
              <c:layout>
                <c:manualLayout>
                  <c:x val="0.0350887360662649"/>
                  <c:y val="-0.12950422621426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4"/>
              <c:layout>
                <c:manualLayout>
                  <c:x val="0.00152333412018938"/>
                  <c:y val="-0.084556450152441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1" i="0" u="none" strike="noStrike" kern="1200" baseline="0">
                    <a:solidFill>
                      <a:srgbClr val="00B050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Sheet1!$A$2:$A$6</c:f>
              <c:numCache>
                <c:formatCode>General</c:formatCode>
                <c:ptCount val="5"/>
                <c:pt idx="0">
                  <c:v>16.0</c:v>
                </c:pt>
                <c:pt idx="1">
                  <c:v>32.0</c:v>
                </c:pt>
                <c:pt idx="2">
                  <c:v>64.0</c:v>
                </c:pt>
                <c:pt idx="3">
                  <c:v>128.0</c:v>
                </c:pt>
                <c:pt idx="4">
                  <c:v>256.0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1586.3</c:v>
                </c:pt>
                <c:pt idx="1">
                  <c:v>831.0</c:v>
                </c:pt>
                <c:pt idx="2">
                  <c:v>634.0</c:v>
                </c:pt>
                <c:pt idx="3">
                  <c:v>454.3</c:v>
                </c:pt>
                <c:pt idx="4">
                  <c:v>299.0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Pseudo distributed; 4M2R</c:v>
                </c:pt>
              </c:strCache>
            </c:strRef>
          </c:tx>
          <c:spPr>
            <a:ln w="28575" cap="rnd">
              <a:solidFill>
                <a:srgbClr val="FF7E79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FF0000"/>
              </a:solidFill>
              <a:ln w="9525">
                <a:solidFill>
                  <a:srgbClr val="FF2600"/>
                </a:solidFill>
              </a:ln>
              <a:effectLst/>
            </c:spPr>
          </c:marker>
          <c:dLbls>
            <c:dLbl>
              <c:idx val="0"/>
              <c:layout>
                <c:manualLayout>
                  <c:x val="0.0274200141634089"/>
                  <c:y val="0.0202935480365859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layout>
                <c:manualLayout>
                  <c:x val="0.0411300847476988"/>
                  <c:y val="-0.088814037379731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layout>
                <c:manualLayout>
                  <c:x val="0.0517263727402957"/>
                  <c:y val="-0.105364975009341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3"/>
              <c:layout>
                <c:manualLayout>
                  <c:x val="0.0380312542760422"/>
                  <c:y val="-0.0991152825596404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4"/>
              <c:layout>
                <c:manualLayout>
                  <c:x val="-1.11982413982622E-16"/>
                  <c:y val="-0.0167053211203645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1" i="0" u="none" strike="noStrike" kern="1200" baseline="0">
                    <a:solidFill>
                      <a:srgbClr val="FF0000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Sheet1!$A$2:$A$6</c:f>
              <c:numCache>
                <c:formatCode>General</c:formatCode>
                <c:ptCount val="5"/>
                <c:pt idx="0">
                  <c:v>16.0</c:v>
                </c:pt>
                <c:pt idx="1">
                  <c:v>32.0</c:v>
                </c:pt>
                <c:pt idx="2">
                  <c:v>64.0</c:v>
                </c:pt>
                <c:pt idx="3">
                  <c:v>128.0</c:v>
                </c:pt>
                <c:pt idx="4">
                  <c:v>256.0</c:v>
                </c:pt>
              </c:numCache>
            </c:numRef>
          </c:cat>
          <c:val>
            <c:numRef>
              <c:f>Sheet1!$D$2:$D$6</c:f>
              <c:numCache>
                <c:formatCode>General</c:formatCode>
                <c:ptCount val="5"/>
                <c:pt idx="0">
                  <c:v>1590.0</c:v>
                </c:pt>
                <c:pt idx="1">
                  <c:v>803.7</c:v>
                </c:pt>
                <c:pt idx="2">
                  <c:v>540.3</c:v>
                </c:pt>
                <c:pt idx="3">
                  <c:v>397.7</c:v>
                </c:pt>
                <c:pt idx="4">
                  <c:v>323.0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2076063280"/>
        <c:axId val="2133455728"/>
      </c:lineChart>
      <c:catAx>
        <c:axId val="-20760632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33455728"/>
        <c:crosses val="autoZero"/>
        <c:auto val="1"/>
        <c:lblAlgn val="ctr"/>
        <c:lblOffset val="100"/>
        <c:noMultiLvlLbl val="0"/>
      </c:catAx>
      <c:valAx>
        <c:axId val="2133455728"/>
        <c:scaling>
          <c:orientation val="minMax"/>
          <c:max val="1700.0"/>
          <c:min val="250.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076063280"/>
        <c:crosses val="autoZero"/>
        <c:crossBetween val="between"/>
        <c:majorUnit val="300.0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Stand alone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0070C0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Lbls>
            <c:dLbl>
              <c:idx val="0"/>
              <c:layout>
                <c:manualLayout>
                  <c:x val="0.0220842027377693"/>
                  <c:y val="0.0236759304932188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layout>
                <c:manualLayout>
                  <c:x val="0.0151696234953716"/>
                  <c:y val="-0.1685131643851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layout>
                <c:manualLayout>
                  <c:x val="0.0332793605788941"/>
                  <c:y val="-0.143432214771656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3"/>
              <c:layout>
                <c:manualLayout>
                  <c:x val="-0.0060507928325262"/>
                  <c:y val="-0.119834120445211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4"/>
              <c:layout>
                <c:manualLayout>
                  <c:x val="0.0"/>
                  <c:y val="-0.057731542755559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1" i="0" u="none" strike="noStrike" kern="1200" baseline="0">
                    <a:solidFill>
                      <a:srgbClr val="0070C0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Sheet1!$A$2:$A$6</c:f>
              <c:numCache>
                <c:formatCode>General</c:formatCode>
                <c:ptCount val="5"/>
                <c:pt idx="0">
                  <c:v>16.0</c:v>
                </c:pt>
                <c:pt idx="1">
                  <c:v>32.0</c:v>
                </c:pt>
                <c:pt idx="2">
                  <c:v>64.0</c:v>
                </c:pt>
                <c:pt idx="3">
                  <c:v>128.0</c:v>
                </c:pt>
                <c:pt idx="4">
                  <c:v>256.0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1469.0</c:v>
                </c:pt>
                <c:pt idx="1">
                  <c:v>783.0</c:v>
                </c:pt>
                <c:pt idx="2">
                  <c:v>398.0</c:v>
                </c:pt>
                <c:pt idx="3">
                  <c:v>389.3</c:v>
                </c:pt>
                <c:pt idx="4">
                  <c:v>281.3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Pseudo distributed; 2M2R</c:v>
                </c:pt>
              </c:strCache>
            </c:strRef>
          </c:tx>
          <c:spPr>
            <a:ln w="28575" cap="rnd">
              <a:solidFill>
                <a:srgbClr val="92D05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00B050"/>
              </a:solidFill>
              <a:ln w="9525">
                <a:solidFill>
                  <a:srgbClr val="00B050"/>
                </a:solidFill>
              </a:ln>
              <a:effectLst/>
            </c:spPr>
          </c:marker>
          <c:dLbls>
            <c:dLbl>
              <c:idx val="0"/>
              <c:layout>
                <c:manualLayout>
                  <c:x val="0.0167566753220832"/>
                  <c:y val="-0.0608806441097577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layout>
                <c:manualLayout>
                  <c:x val="-8.50446079217265E-5"/>
                  <c:y val="-0.179048823727638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layout>
                <c:manualLayout>
                  <c:x val="0.0213266625327523"/>
                  <c:y val="-0.171895527381237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3"/>
              <c:layout>
                <c:manualLayout>
                  <c:x val="-0.00444233010791147"/>
                  <c:y val="-0.1766826042577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4"/>
              <c:layout>
                <c:manualLayout>
                  <c:x val="-0.00605079283252631"/>
                  <c:y val="-0.123321791196394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1" i="0" u="none" strike="noStrike" kern="1200" baseline="0">
                    <a:solidFill>
                      <a:srgbClr val="00B050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Sheet1!$A$2:$A$6</c:f>
              <c:numCache>
                <c:formatCode>General</c:formatCode>
                <c:ptCount val="5"/>
                <c:pt idx="0">
                  <c:v>16.0</c:v>
                </c:pt>
                <c:pt idx="1">
                  <c:v>32.0</c:v>
                </c:pt>
                <c:pt idx="2">
                  <c:v>64.0</c:v>
                </c:pt>
                <c:pt idx="3">
                  <c:v>128.0</c:v>
                </c:pt>
                <c:pt idx="4">
                  <c:v>256.0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1614.0</c:v>
                </c:pt>
                <c:pt idx="1">
                  <c:v>610.7</c:v>
                </c:pt>
                <c:pt idx="2">
                  <c:v>612.0</c:v>
                </c:pt>
                <c:pt idx="3">
                  <c:v>418.7</c:v>
                </c:pt>
                <c:pt idx="4">
                  <c:v>294.3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Pseudo distributed; 4M2R</c:v>
                </c:pt>
              </c:strCache>
            </c:strRef>
          </c:tx>
          <c:spPr>
            <a:ln w="28575" cap="rnd">
              <a:solidFill>
                <a:srgbClr val="FF7E79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FF0000"/>
              </a:solidFill>
              <a:ln w="9525">
                <a:solidFill>
                  <a:srgbClr val="FF2600"/>
                </a:solidFill>
              </a:ln>
              <a:effectLst/>
            </c:spPr>
          </c:marker>
          <c:dLbls>
            <c:dLbl>
              <c:idx val="0"/>
              <c:layout>
                <c:manualLayout>
                  <c:x val="0.0334708896118607"/>
                  <c:y val="0.008663928461542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layout>
                <c:manualLayout>
                  <c:x val="0.0151269820813155"/>
                  <c:y val="-0.104094731804041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layout>
                <c:manualLayout>
                  <c:x val="0.0275051413872561"/>
                  <c:y val="-0.163725782268738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3"/>
              <c:layout>
                <c:manualLayout>
                  <c:x val="-0.0434535066845776"/>
                  <c:y val="0.0625967610386946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4"/>
              <c:layout>
                <c:manualLayout>
                  <c:x val="-0.00302539641626321"/>
                  <c:y val="0.039337482967615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1" i="0" u="none" strike="noStrike" kern="1200" baseline="0">
                    <a:solidFill>
                      <a:srgbClr val="FF0000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Sheet1!$A$2:$A$6</c:f>
              <c:numCache>
                <c:formatCode>General</c:formatCode>
                <c:ptCount val="5"/>
                <c:pt idx="0">
                  <c:v>16.0</c:v>
                </c:pt>
                <c:pt idx="1">
                  <c:v>32.0</c:v>
                </c:pt>
                <c:pt idx="2">
                  <c:v>64.0</c:v>
                </c:pt>
                <c:pt idx="3">
                  <c:v>128.0</c:v>
                </c:pt>
                <c:pt idx="4">
                  <c:v>256.0</c:v>
                </c:pt>
              </c:numCache>
            </c:numRef>
          </c:cat>
          <c:val>
            <c:numRef>
              <c:f>Sheet1!$D$2:$D$6</c:f>
              <c:numCache>
                <c:formatCode>General</c:formatCode>
                <c:ptCount val="5"/>
                <c:pt idx="0">
                  <c:v>1598.0</c:v>
                </c:pt>
                <c:pt idx="1">
                  <c:v>609.0</c:v>
                </c:pt>
                <c:pt idx="2">
                  <c:v>488.0</c:v>
                </c:pt>
                <c:pt idx="3">
                  <c:v>362.7</c:v>
                </c:pt>
                <c:pt idx="4">
                  <c:v>254.3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2080825728"/>
        <c:axId val="-2081332624"/>
      </c:lineChart>
      <c:catAx>
        <c:axId val="-20808257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081332624"/>
        <c:crosses val="autoZero"/>
        <c:auto val="1"/>
        <c:lblAlgn val="ctr"/>
        <c:lblOffset val="100"/>
        <c:noMultiLvlLbl val="0"/>
      </c:catAx>
      <c:valAx>
        <c:axId val="-2081332624"/>
        <c:scaling>
          <c:orientation val="minMax"/>
          <c:max val="1750.0"/>
          <c:min val="250.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080825728"/>
        <c:crosses val="autoZero"/>
        <c:crossBetween val="between"/>
        <c:majorUnit val="300.0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30073213687956"/>
          <c:y val="0.103533307750252"/>
          <c:w val="0.869926786312044"/>
          <c:h val="0.572566419910775"/>
        </c:manualLayout>
      </c:layout>
      <c:lineChart>
        <c:grouping val="standard"/>
        <c:varyColors val="0"/>
        <c:ser>
          <c:idx val="1"/>
          <c:order val="0"/>
          <c:tx>
            <c:strRef>
              <c:f>Sheet1!$B$1</c:f>
              <c:strCache>
                <c:ptCount val="1"/>
                <c:pt idx="0">
                  <c:v> 6 Mapper</c:v>
                </c:pt>
              </c:strCache>
            </c:strRef>
          </c:tx>
          <c:spPr>
            <a:ln w="38100" cap="rnd">
              <a:solidFill>
                <a:schemeClr val="accent5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rgbClr val="0070C0"/>
                </a:solidFill>
              </a:ln>
              <a:effectLst/>
            </c:spPr>
          </c:marker>
          <c:dPt>
            <c:idx val="1"/>
            <c:marker>
              <c:symbol val="circle"/>
              <c:size val="5"/>
              <c:spPr>
                <a:solidFill>
                  <a:schemeClr val="accent5"/>
                </a:solidFill>
                <a:ln w="9525">
                  <a:solidFill>
                    <a:srgbClr val="0070C0"/>
                  </a:solidFill>
                </a:ln>
                <a:effectLst/>
              </c:spPr>
            </c:marker>
            <c:bubble3D val="0"/>
            <c:spPr>
              <a:ln w="38100" cap="rnd">
                <a:solidFill>
                  <a:schemeClr val="accent1"/>
                </a:solidFill>
                <a:round/>
              </a:ln>
              <a:effectLst/>
            </c:spPr>
          </c:dPt>
          <c:dPt>
            <c:idx val="2"/>
            <c:marker>
              <c:symbol val="circle"/>
              <c:size val="5"/>
              <c:spPr>
                <a:solidFill>
                  <a:schemeClr val="accent5"/>
                </a:solidFill>
                <a:ln w="9525">
                  <a:solidFill>
                    <a:srgbClr val="0070C0"/>
                  </a:solidFill>
                </a:ln>
                <a:effectLst/>
              </c:spPr>
            </c:marker>
            <c:bubble3D val="0"/>
            <c:spPr>
              <a:ln w="38100" cap="rnd">
                <a:solidFill>
                  <a:schemeClr val="accent1"/>
                </a:solidFill>
                <a:round/>
              </a:ln>
              <a:effectLst/>
            </c:spPr>
          </c:dPt>
          <c:dPt>
            <c:idx val="3"/>
            <c:marker>
              <c:symbol val="circle"/>
              <c:size val="5"/>
              <c:spPr>
                <a:solidFill>
                  <a:schemeClr val="accent5"/>
                </a:solidFill>
                <a:ln w="9525">
                  <a:solidFill>
                    <a:srgbClr val="0070C0"/>
                  </a:solidFill>
                </a:ln>
                <a:effectLst/>
              </c:spPr>
            </c:marker>
            <c:bubble3D val="0"/>
            <c:spPr>
              <a:ln w="38100" cap="rnd">
                <a:solidFill>
                  <a:schemeClr val="accent1"/>
                </a:solidFill>
                <a:round/>
              </a:ln>
              <a:effectLst/>
            </c:spPr>
          </c:dPt>
          <c:dLbls>
            <c:dLbl>
              <c:idx val="0"/>
              <c:layout>
                <c:manualLayout>
                  <c:x val="-0.00232436026559206"/>
                  <c:y val="-0.058490664521497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layout>
                <c:manualLayout>
                  <c:x val="-0.00692709707068766"/>
                  <c:y val="-0.0804248632041009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800" b="0" i="0" u="none" strike="noStrike" kern="1200" baseline="0">
                      <a:solidFill>
                        <a:schemeClr val="accent5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18641302137408"/>
                      <c:h val="0.0800106387152882"/>
                    </c:manualLayout>
                  </c15:layout>
                </c:ext>
              </c:extLst>
            </c:dLbl>
            <c:dLbl>
              <c:idx val="2"/>
              <c:layout>
                <c:manualLayout>
                  <c:x val="0.0131221304323275"/>
                  <c:y val="-0.1291668314417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800" b="0" i="0" u="none" strike="noStrike" kern="1200" baseline="0">
                      <a:solidFill>
                        <a:schemeClr val="accent5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34106290499699"/>
                      <c:h val="0.0702622080747948"/>
                    </c:manualLayout>
                  </c15:layout>
                </c:ext>
              </c:extLst>
            </c:dLbl>
            <c:dLbl>
              <c:idx val="3"/>
              <c:layout>
                <c:manualLayout>
                  <c:x val="0.00697308079677588"/>
                  <c:y val="-0.107232884956078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accent5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Sheet1!$A$2:$A$5</c:f>
              <c:numCache>
                <c:formatCode>General</c:formatCode>
                <c:ptCount val="4"/>
                <c:pt idx="0">
                  <c:v>32.0</c:v>
                </c:pt>
                <c:pt idx="1">
                  <c:v>64.0</c:v>
                </c:pt>
                <c:pt idx="2">
                  <c:v>128.0</c:v>
                </c:pt>
                <c:pt idx="3">
                  <c:v>256.0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375.0</c:v>
                </c:pt>
                <c:pt idx="1">
                  <c:v>396.0</c:v>
                </c:pt>
                <c:pt idx="2">
                  <c:v>442.0</c:v>
                </c:pt>
                <c:pt idx="3">
                  <c:v>548.0</c:v>
                </c:pt>
              </c:numCache>
            </c:numRef>
          </c:val>
          <c:smooth val="0"/>
        </c:ser>
        <c:ser>
          <c:idx val="0"/>
          <c:order val="1"/>
          <c:tx>
            <c:strRef>
              <c:f>Sheet1!$C$1</c:f>
              <c:strCache>
                <c:ptCount val="1"/>
                <c:pt idx="0">
                  <c:v> 12 Mapper</c:v>
                </c:pt>
              </c:strCache>
            </c:strRef>
          </c:tx>
          <c:spPr>
            <a:ln w="28575" cap="rnd">
              <a:solidFill>
                <a:srgbClr val="FF7E79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FF2600"/>
              </a:solidFill>
              <a:ln w="9525">
                <a:solidFill>
                  <a:srgbClr val="FF7E79"/>
                </a:solidFill>
              </a:ln>
              <a:effectLst/>
            </c:spPr>
          </c:marker>
          <c:dLbls>
            <c:dLbl>
              <c:idx val="0"/>
              <c:layout>
                <c:manualLayout>
                  <c:x val="-0.00232436026559206"/>
                  <c:y val="0.0536164424780391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layout>
                <c:manualLayout>
                  <c:x val="0.0355970956813813"/>
                  <c:y val="0.038994140685773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800" b="0" i="0" u="none" strike="noStrike" kern="1200" baseline="0">
                      <a:solidFill>
                        <a:srgbClr val="FF0000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27920295154783"/>
                      <c:h val="0.0848847298675227"/>
                    </c:manualLayout>
                  </c15:layout>
                </c:ext>
              </c:extLst>
            </c:dLbl>
            <c:dLbl>
              <c:idx val="2"/>
              <c:layout>
                <c:manualLayout>
                  <c:x val="0.022428795517192"/>
                  <c:y val="0.0389939420640561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800" b="0" i="0" u="none" strike="noStrike" kern="1200" baseline="0">
                      <a:solidFill>
                        <a:srgbClr val="FF0000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24827297482324"/>
                      <c:h val="0.094633160508016"/>
                    </c:manualLayout>
                  </c15:layout>
                </c:ext>
              </c:extLst>
            </c:dLbl>
            <c:dLbl>
              <c:idx val="3"/>
              <c:layout>
                <c:manualLayout>
                  <c:x val="0.00697308079677588"/>
                  <c:y val="0.0536164424780391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rgbClr val="FF0000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Sheet1!$A$2:$A$5</c:f>
              <c:numCache>
                <c:formatCode>General</c:formatCode>
                <c:ptCount val="4"/>
                <c:pt idx="0">
                  <c:v>32.0</c:v>
                </c:pt>
                <c:pt idx="1">
                  <c:v>64.0</c:v>
                </c:pt>
                <c:pt idx="2">
                  <c:v>128.0</c:v>
                </c:pt>
                <c:pt idx="3">
                  <c:v>256.0</c:v>
                </c:pt>
              </c:numCache>
            </c:numRef>
          </c:cat>
          <c:val>
            <c:numRef>
              <c:f>Sheet1!$C$2:$C$5</c:f>
              <c:numCache>
                <c:formatCode>General</c:formatCode>
                <c:ptCount val="4"/>
                <c:pt idx="0">
                  <c:v>313.0</c:v>
                </c:pt>
                <c:pt idx="1">
                  <c:v>296.0</c:v>
                </c:pt>
                <c:pt idx="2">
                  <c:v>350.0</c:v>
                </c:pt>
                <c:pt idx="3">
                  <c:v>557.0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2103266176"/>
        <c:axId val="-2102344128"/>
      </c:lineChart>
      <c:catAx>
        <c:axId val="-21032661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102344128"/>
        <c:crosses val="autoZero"/>
        <c:auto val="1"/>
        <c:lblAlgn val="ctr"/>
        <c:lblOffset val="100"/>
        <c:noMultiLvlLbl val="0"/>
      </c:catAx>
      <c:valAx>
        <c:axId val="-2102344128"/>
        <c:scaling>
          <c:orientation val="minMax"/>
          <c:max val="800.0"/>
          <c:min val="0.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103266176"/>
        <c:crosses val="autoZero"/>
        <c:crossBetween val="between"/>
        <c:majorUnit val="200.0"/>
        <c:minorUnit val="100.0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2000"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30073213687956"/>
          <c:y val="0.103533307750252"/>
          <c:w val="0.869926786312044"/>
          <c:h val="0.572566419910775"/>
        </c:manualLayout>
      </c:layout>
      <c:lineChart>
        <c:grouping val="standard"/>
        <c:varyColors val="0"/>
        <c:ser>
          <c:idx val="1"/>
          <c:order val="0"/>
          <c:tx>
            <c:strRef>
              <c:f>Sheet1!$B$1</c:f>
              <c:strCache>
                <c:ptCount val="1"/>
                <c:pt idx="0">
                  <c:v> 6 Mapper</c:v>
                </c:pt>
              </c:strCache>
            </c:strRef>
          </c:tx>
          <c:spPr>
            <a:ln w="38100" cap="rnd">
              <a:solidFill>
                <a:schemeClr val="accent5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>
                    <a:lumMod val="60000"/>
                    <a:lumOff val="40000"/>
                  </a:schemeClr>
                </a:solidFill>
              </a:ln>
              <a:effectLst/>
            </c:spPr>
          </c:marker>
          <c:dLbls>
            <c:dLbl>
              <c:idx val="0"/>
              <c:layout>
                <c:manualLayout>
                  <c:x val="0.00308712236076863"/>
                  <c:y val="-0.0599234827041409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layout>
                <c:manualLayout>
                  <c:x val="-0.00232436026559206"/>
                  <c:y val="-0.058490664521497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layout>
                <c:manualLayout>
                  <c:x val="-0.00375769286198485"/>
                  <c:y val="-0.0993480682685664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0">
                  <a:noAutofit/>
                </a:bodyPr>
                <a:lstStyle/>
                <a:p>
                  <a:pPr algn="l">
                    <a:defRPr sz="1800" b="0" i="0" u="none" strike="noStrike" kern="1200" baseline="0">
                      <a:solidFill>
                        <a:schemeClr val="accent5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86300336901621"/>
                      <c:h val="0.0800106387152882"/>
                    </c:manualLayout>
                  </c15:layout>
                </c:ext>
              </c:extLst>
            </c:dLbl>
            <c:dLbl>
              <c:idx val="3"/>
              <c:layout>
                <c:manualLayout>
                  <c:x val="-0.0485970762393376"/>
                  <c:y val="-0.126012900559799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800" b="0" i="0" u="none" strike="noStrike" kern="1200" baseline="0">
                      <a:solidFill>
                        <a:schemeClr val="accent5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70893990263189"/>
                      <c:h val="0.0702622080747948"/>
                    </c:manualLayout>
                  </c15:layout>
                </c:ext>
              </c:extLst>
            </c:dLbl>
            <c:dLbl>
              <c:idx val="4"/>
              <c:layout>
                <c:manualLayout>
                  <c:x val="0.00697308079677588"/>
                  <c:y val="-0.107232884956078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accent5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Sheet1!$A$2:$A$6</c:f>
              <c:numCache>
                <c:formatCode>General</c:formatCode>
                <c:ptCount val="5"/>
                <c:pt idx="0">
                  <c:v>16.0</c:v>
                </c:pt>
                <c:pt idx="1">
                  <c:v>32.0</c:v>
                </c:pt>
                <c:pt idx="2">
                  <c:v>64.0</c:v>
                </c:pt>
                <c:pt idx="3">
                  <c:v>128.0</c:v>
                </c:pt>
                <c:pt idx="4">
                  <c:v>256.0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462.7</c:v>
                </c:pt>
                <c:pt idx="1">
                  <c:v>428.7</c:v>
                </c:pt>
                <c:pt idx="2">
                  <c:v>476.7</c:v>
                </c:pt>
                <c:pt idx="3">
                  <c:v>561.7</c:v>
                </c:pt>
                <c:pt idx="4">
                  <c:v>604.0</c:v>
                </c:pt>
              </c:numCache>
            </c:numRef>
          </c:val>
          <c:smooth val="0"/>
        </c:ser>
        <c:ser>
          <c:idx val="0"/>
          <c:order val="1"/>
          <c:tx>
            <c:strRef>
              <c:f>Sheet1!$C$1</c:f>
              <c:strCache>
                <c:ptCount val="1"/>
                <c:pt idx="0">
                  <c:v> 12 Mapper</c:v>
                </c:pt>
              </c:strCache>
            </c:strRef>
          </c:tx>
          <c:spPr>
            <a:ln w="28575" cap="rnd">
              <a:solidFill>
                <a:srgbClr val="FF7E79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FF2600"/>
              </a:solidFill>
              <a:ln w="9525">
                <a:solidFill>
                  <a:srgbClr val="FF7E79"/>
                </a:solidFill>
              </a:ln>
              <a:effectLst/>
            </c:spPr>
          </c:marker>
          <c:dLbls>
            <c:dLbl>
              <c:idx val="0"/>
              <c:layout>
                <c:manualLayout>
                  <c:x val="-0.00154356118038433"/>
                  <c:y val="0.0630773502148851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layout>
                <c:manualLayout>
                  <c:x val="-0.00232436026559206"/>
                  <c:y val="0.0536164424780391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layout>
                <c:manualLayout>
                  <c:x val="0.0416775965971523"/>
                  <c:y val="0.038994140685773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800" b="0" i="0" u="none" strike="noStrike" kern="1200" baseline="0">
                      <a:solidFill>
                        <a:srgbClr val="FF0000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40081296986324"/>
                      <c:h val="0.0848847298675227"/>
                    </c:manualLayout>
                  </c15:layout>
                </c:ext>
              </c:extLst>
            </c:dLbl>
            <c:dLbl>
              <c:idx val="3"/>
              <c:layout>
                <c:manualLayout>
                  <c:x val="0.0377590146537405"/>
                  <c:y val="0.00430130411179883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800" b="0" i="0" u="none" strike="noStrike" kern="1200" baseline="0">
                      <a:solidFill>
                        <a:srgbClr val="FF0000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49325104969384"/>
                      <c:h val="0.094633160508016"/>
                    </c:manualLayout>
                  </c15:layout>
                </c:ext>
              </c:extLst>
            </c:dLbl>
            <c:dLbl>
              <c:idx val="4"/>
              <c:layout>
                <c:manualLayout>
                  <c:x val="0.00697308079677588"/>
                  <c:y val="0.0536164424780391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rgbClr val="FF0000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Sheet1!$A$2:$A$6</c:f>
              <c:numCache>
                <c:formatCode>General</c:formatCode>
                <c:ptCount val="5"/>
                <c:pt idx="0">
                  <c:v>16.0</c:v>
                </c:pt>
                <c:pt idx="1">
                  <c:v>32.0</c:v>
                </c:pt>
                <c:pt idx="2">
                  <c:v>64.0</c:v>
                </c:pt>
                <c:pt idx="3">
                  <c:v>128.0</c:v>
                </c:pt>
                <c:pt idx="4">
                  <c:v>256.0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333.3</c:v>
                </c:pt>
                <c:pt idx="1">
                  <c:v>303.0</c:v>
                </c:pt>
                <c:pt idx="2">
                  <c:v>345.0</c:v>
                </c:pt>
                <c:pt idx="3">
                  <c:v>339.7</c:v>
                </c:pt>
                <c:pt idx="4">
                  <c:v>603.0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2080459552"/>
        <c:axId val="-2080468384"/>
      </c:lineChart>
      <c:catAx>
        <c:axId val="-20804595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080468384"/>
        <c:crosses val="autoZero"/>
        <c:auto val="1"/>
        <c:lblAlgn val="ctr"/>
        <c:lblOffset val="100"/>
        <c:noMultiLvlLbl val="0"/>
      </c:catAx>
      <c:valAx>
        <c:axId val="-2080468384"/>
        <c:scaling>
          <c:orientation val="minMax"/>
          <c:max val="800.0"/>
          <c:min val="0.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080459552"/>
        <c:crosses val="autoZero"/>
        <c:crossBetween val="between"/>
        <c:majorUnit val="200.0"/>
        <c:minorUnit val="100.0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2000"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Stand alone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Lbls>
            <c:dLbl>
              <c:idx val="0"/>
              <c:layout>
                <c:manualLayout>
                  <c:x val="-0.00609731726442183"/>
                  <c:y val="-0.027058064048781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layout>
                <c:manualLayout>
                  <c:x val="0.00152432931610545"/>
                  <c:y val="-0.0236758060426836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layout>
                <c:manualLayout>
                  <c:x val="0.00609731726442169"/>
                  <c:y val="-0.0405870960731718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3"/>
              <c:layout>
                <c:manualLayout>
                  <c:x val="0.0"/>
                  <c:y val="-0.0507338700914648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1" i="0" u="none" strike="noStrike" kern="1200" baseline="0">
                    <a:solidFill>
                      <a:schemeClr val="accent5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Sheet1!$A$2:$A$6</c:f>
              <c:numCache>
                <c:formatCode>General</c:formatCode>
                <c:ptCount val="5"/>
                <c:pt idx="0">
                  <c:v>20.0</c:v>
                </c:pt>
                <c:pt idx="1">
                  <c:v>40.0</c:v>
                </c:pt>
                <c:pt idx="2">
                  <c:v>80.0</c:v>
                </c:pt>
                <c:pt idx="3">
                  <c:v>160.0</c:v>
                </c:pt>
                <c:pt idx="4">
                  <c:v>320.0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872.0</c:v>
                </c:pt>
                <c:pt idx="1">
                  <c:v>827.0</c:v>
                </c:pt>
                <c:pt idx="2">
                  <c:v>814.0</c:v>
                </c:pt>
                <c:pt idx="3">
                  <c:v>798.0</c:v>
                </c:pt>
                <c:pt idx="4">
                  <c:v>803.7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Pseudo distributed; 2M2R</c:v>
                </c:pt>
              </c:strCache>
            </c:strRef>
          </c:tx>
          <c:spPr>
            <a:ln w="28575" cap="rnd">
              <a:solidFill>
                <a:srgbClr val="92D05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00B050"/>
              </a:solidFill>
              <a:ln w="9525">
                <a:solidFill>
                  <a:srgbClr val="00B050"/>
                </a:solidFill>
              </a:ln>
              <a:effectLst/>
            </c:spPr>
          </c:marker>
          <c:dLbls>
            <c:dLbl>
              <c:idx val="0"/>
              <c:layout>
                <c:manualLayout>
                  <c:x val="0.00762164658052723"/>
                  <c:y val="-0.0473516120853671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layout>
                <c:manualLayout>
                  <c:x val="0.00152432931610545"/>
                  <c:y val="-0.074409676134148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layout>
                <c:manualLayout>
                  <c:x val="0.00609731726442169"/>
                  <c:y val="-0.0608806441097577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3"/>
              <c:layout>
                <c:manualLayout>
                  <c:x val="0.0"/>
                  <c:y val="-0.0541161280975625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4"/>
              <c:layout>
                <c:manualLayout>
                  <c:x val="0.00304865863221079"/>
                  <c:y val="-0.0541161280975625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1" i="0" u="none" strike="noStrike" kern="1200" baseline="0">
                    <a:solidFill>
                      <a:srgbClr val="00B050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Sheet1!$A$2:$A$6</c:f>
              <c:numCache>
                <c:formatCode>General</c:formatCode>
                <c:ptCount val="5"/>
                <c:pt idx="0">
                  <c:v>20.0</c:v>
                </c:pt>
                <c:pt idx="1">
                  <c:v>40.0</c:v>
                </c:pt>
                <c:pt idx="2">
                  <c:v>80.0</c:v>
                </c:pt>
                <c:pt idx="3">
                  <c:v>160.0</c:v>
                </c:pt>
                <c:pt idx="4">
                  <c:v>320.0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661.0</c:v>
                </c:pt>
                <c:pt idx="1">
                  <c:v>638.7</c:v>
                </c:pt>
                <c:pt idx="2">
                  <c:v>632.0</c:v>
                </c:pt>
                <c:pt idx="3">
                  <c:v>629.7</c:v>
                </c:pt>
                <c:pt idx="4">
                  <c:v>629.7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Pseudo distributed; 4M2R</c:v>
                </c:pt>
              </c:strCache>
            </c:strRef>
          </c:tx>
          <c:spPr>
            <a:ln w="28575" cap="rnd">
              <a:solidFill>
                <a:srgbClr val="FF7E79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FF0000"/>
              </a:solidFill>
              <a:ln w="9525">
                <a:solidFill>
                  <a:srgbClr val="FF2600"/>
                </a:solidFill>
              </a:ln>
              <a:effectLst/>
            </c:spPr>
          </c:marker>
          <c:dLbls>
            <c:dLbl>
              <c:idx val="0"/>
              <c:layout>
                <c:manualLayout>
                  <c:x val="0.0"/>
                  <c:y val="0.0338225800609765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layout>
                <c:manualLayout>
                  <c:x val="-0.00152432931610551"/>
                  <c:y val="0.074409676134148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layout>
                <c:manualLayout>
                  <c:x val="-0.0060973172644218"/>
                  <c:y val="0.0608806441097577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3"/>
              <c:layout>
                <c:manualLayout>
                  <c:x val="0.0"/>
                  <c:y val="0.0473516120853671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4"/>
              <c:layout>
                <c:manualLayout>
                  <c:x val="-0.00152432931610545"/>
                  <c:y val="0.0439693540792695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1" i="0" u="none" strike="noStrike" kern="1200" baseline="0">
                    <a:solidFill>
                      <a:srgbClr val="FF0000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Sheet1!$A$2:$A$6</c:f>
              <c:numCache>
                <c:formatCode>General</c:formatCode>
                <c:ptCount val="5"/>
                <c:pt idx="0">
                  <c:v>20.0</c:v>
                </c:pt>
                <c:pt idx="1">
                  <c:v>40.0</c:v>
                </c:pt>
                <c:pt idx="2">
                  <c:v>80.0</c:v>
                </c:pt>
                <c:pt idx="3">
                  <c:v>160.0</c:v>
                </c:pt>
                <c:pt idx="4">
                  <c:v>320.0</c:v>
                </c:pt>
              </c:numCache>
            </c:numRef>
          </c:cat>
          <c:val>
            <c:numRef>
              <c:f>Sheet1!$D$2:$D$6</c:f>
              <c:numCache>
                <c:formatCode>General</c:formatCode>
                <c:ptCount val="5"/>
                <c:pt idx="0">
                  <c:v>633.7</c:v>
                </c:pt>
                <c:pt idx="1">
                  <c:v>641.0</c:v>
                </c:pt>
                <c:pt idx="2">
                  <c:v>635.7</c:v>
                </c:pt>
                <c:pt idx="3">
                  <c:v>629.3</c:v>
                </c:pt>
                <c:pt idx="4">
                  <c:v>629.0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131171104"/>
        <c:axId val="-2102713888"/>
      </c:lineChart>
      <c:catAx>
        <c:axId val="21311711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102713888"/>
        <c:crosses val="autoZero"/>
        <c:auto val="1"/>
        <c:lblAlgn val="ctr"/>
        <c:lblOffset val="100"/>
        <c:noMultiLvlLbl val="0"/>
      </c:catAx>
      <c:valAx>
        <c:axId val="-2102713888"/>
        <c:scaling>
          <c:orientation val="minMax"/>
          <c:max val="900.0"/>
          <c:min val="600.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31171104"/>
        <c:crosses val="autoZero"/>
        <c:crossBetween val="between"/>
        <c:majorUnit val="100.0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0256107729513884"/>
          <c:y val="0.87351187044964"/>
          <c:w val="0.944205466148907"/>
          <c:h val="0.10129805731485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5-08-09T13:16:42.054" idx="1">
    <p:pos x="10" y="10"/>
    <p:text>&lt;khanh's comment&gt; add an animations for understandability is better</p:text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7" dt="2015-08-09T14:58:18.429" idx="1">
    <p:pos x="10" y="10"/>
    <p:text>add 12Mapper and compare is better i think</p:text>
    <p:extLst>
      <p:ext uri="{C676402C-5697-4E1C-873F-D02D1690AC5C}">
        <p15:threadingInfo xmlns:p15="http://schemas.microsoft.com/office/powerpoint/2012/main" timeZoneBias="420"/>
      </p:ext>
    </p:extLst>
  </p:cm>
  <p:cm authorId="8" dt="2015-08-09T16:02:26.769" idx="1">
    <p:pos x="10" y="106"/>
    <p:text>256MB has 4 MTasks, and 128 has 7 MTasks. So, bigger input for more tasks is needed.</p:text>
    <p:extLst>
      <p:ext uri="{C676402C-5697-4E1C-873F-D02D1690AC5C}">
        <p15:threadingInfo xmlns:p15="http://schemas.microsoft.com/office/powerpoint/2012/main" timeZoneBias="420">
          <p15:parentCm authorId="7" idx="1"/>
        </p15:threadingInfo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9490F8-7355-6940-AD10-C73012275816}" type="datetimeFigureOut">
              <a:rPr lang="en-US" smtClean="0"/>
              <a:t>8/24/15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B0976C-BD2E-E24E-960D-4977E16378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2627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Anteater</a:t>
            </a:r>
            <a:r>
              <a:rPr lang="en-US" baseline="0" dirty="0" smtClean="0"/>
              <a:t> is so cute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B0976C-BD2E-E24E-960D-4977E163784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9597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Why</a:t>
            </a:r>
            <a:r>
              <a:rPr lang="en-US" baseline="0" dirty="0" smtClean="0"/>
              <a:t> graph grows?</a:t>
            </a:r>
          </a:p>
          <a:p>
            <a:r>
              <a:rPr lang="en-US" baseline="0" dirty="0" smtClean="0"/>
              <a:t>Because 256 split size has just 4 map tasks</a:t>
            </a:r>
          </a:p>
          <a:p>
            <a:r>
              <a:rPr lang="en-US" baseline="0" dirty="0" smtClean="0"/>
              <a:t>It means 2 of 6 mapper will not work.</a:t>
            </a:r>
          </a:p>
          <a:p>
            <a:r>
              <a:rPr lang="en-US" dirty="0" smtClean="0"/>
              <a:t>So</a:t>
            </a:r>
            <a:r>
              <a:rPr lang="en-US" baseline="0" dirty="0" smtClean="0"/>
              <a:t> we need more bigger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B0976C-BD2E-E24E-960D-4977E163784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9568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Factor value </a:t>
            </a:r>
            <a:r>
              <a:rPr lang="ko-KR" altLang="en-US" baseline="0" dirty="0" smtClean="0"/>
              <a:t>가 </a:t>
            </a:r>
            <a:r>
              <a:rPr lang="en-US" altLang="ko-KR" baseline="0" dirty="0" err="1" smtClean="0"/>
              <a:t>io.sort.mb</a:t>
            </a:r>
            <a:r>
              <a:rPr lang="ko-KR" altLang="en-US" baseline="0" dirty="0" smtClean="0"/>
              <a:t>의 </a:t>
            </a:r>
            <a:r>
              <a:rPr lang="en-US" altLang="ko-KR" baseline="0" dirty="0" smtClean="0"/>
              <a:t>1/10</a:t>
            </a:r>
            <a:r>
              <a:rPr lang="ko-KR" altLang="en-US" baseline="0" dirty="0" smtClean="0"/>
              <a:t>임을 말로 설명 </a:t>
            </a:r>
            <a:endParaRPr lang="en-US" dirty="0" smtClean="0"/>
          </a:p>
          <a:p>
            <a:r>
              <a:rPr lang="en-US" dirty="0" smtClean="0"/>
              <a:t>Show just</a:t>
            </a:r>
            <a:r>
              <a:rPr lang="en-US" baseline="0" dirty="0" smtClean="0"/>
              <a:t> running time decrease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B0976C-BD2E-E24E-960D-4977E163784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4867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B0976C-BD2E-E24E-960D-4977E163784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0085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B0976C-BD2E-E24E-960D-4977E163784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3188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B0976C-BD2E-E24E-960D-4977E163784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7997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B0976C-BD2E-E24E-960D-4977E163784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7541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B0976C-BD2E-E24E-960D-4977E163784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7470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B0976C-BD2E-E24E-960D-4977E163784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4420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B0976C-BD2E-E24E-960D-4977E163784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9971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Before the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speech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spoke at the 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Techonomy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conference(10’) in Lake Tahoe 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dirty="0" smtClean="0"/>
              <a:t>http://</a:t>
            </a:r>
            <a:r>
              <a:rPr lang="en-US" dirty="0" err="1" smtClean="0"/>
              <a:t>readwrite.com</a:t>
            </a:r>
            <a:r>
              <a:rPr lang="en-US" dirty="0" smtClean="0"/>
              <a:t>/2010/08/04/</a:t>
            </a:r>
            <a:r>
              <a:rPr lang="en-US" dirty="0" err="1" smtClean="0"/>
              <a:t>google_ceo_schmidt_people_arent_ready_for_the_tech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B0976C-BD2E-E24E-960D-4977E163784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0313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[1, p.12] – map &gt; emit</a:t>
            </a:r>
            <a:endParaRPr lang="ko-KR" altLang="en-US" dirty="0" smtClean="0"/>
          </a:p>
          <a:p>
            <a:endParaRPr lang="en-US" dirty="0" smtClean="0"/>
          </a:p>
          <a:p>
            <a:r>
              <a:rPr lang="en-US" dirty="0" smtClean="0"/>
              <a:t>* ADD</a:t>
            </a:r>
            <a:r>
              <a:rPr lang="en-US" baseline="0" dirty="0" smtClean="0"/>
              <a:t> AN ANIMATION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B0976C-BD2E-E24E-960D-4977E163784D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67686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B0976C-BD2E-E24E-960D-4977E163784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262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</a:t>
            </a:r>
            <a:r>
              <a:rPr lang="ko-KR" altLang="en-US" dirty="0" smtClean="0"/>
              <a:t>논문에 써있는 </a:t>
            </a:r>
            <a:r>
              <a:rPr lang="en-US" altLang="ko-KR" dirty="0" smtClean="0"/>
              <a:t>configuration</a:t>
            </a:r>
            <a:r>
              <a:rPr lang="en-US" altLang="ko-KR" baseline="0" dirty="0" smtClean="0"/>
              <a:t> parameter</a:t>
            </a:r>
            <a:r>
              <a:rPr lang="ko-KR" altLang="en-US" baseline="0" dirty="0" smtClean="0"/>
              <a:t> 수 체크</a:t>
            </a:r>
            <a:endParaRPr lang="en-US" dirty="0" smtClean="0"/>
          </a:p>
          <a:p>
            <a:r>
              <a:rPr lang="en-US" dirty="0" smtClean="0"/>
              <a:t>From now on,</a:t>
            </a:r>
            <a:r>
              <a:rPr lang="en-US" baseline="0" dirty="0" smtClean="0"/>
              <a:t> next contents are little a bit technical.</a:t>
            </a:r>
          </a:p>
          <a:p>
            <a:r>
              <a:rPr lang="en-US" baseline="0" dirty="0" smtClean="0"/>
              <a:t>So don’t sleep.</a:t>
            </a:r>
          </a:p>
          <a:p>
            <a:endParaRPr lang="en-US" dirty="0" smtClean="0"/>
          </a:p>
          <a:p>
            <a:r>
              <a:rPr lang="en-US" dirty="0" smtClean="0"/>
              <a:t>Because many programming models which</a:t>
            </a:r>
            <a:r>
              <a:rPr lang="en-US" baseline="0" dirty="0" smtClean="0"/>
              <a:t> uses </a:t>
            </a:r>
            <a:r>
              <a:rPr lang="en-US" dirty="0" smtClean="0"/>
              <a:t>MR</a:t>
            </a:r>
            <a:r>
              <a:rPr lang="en-US" baseline="0" dirty="0" smtClean="0"/>
              <a:t> are generally implemented by managed languages like JAVA or C++</a:t>
            </a:r>
          </a:p>
          <a:p>
            <a:r>
              <a:rPr lang="en-US" baseline="0" dirty="0" smtClean="0"/>
              <a:t>It uses garbage collector and sometimes it make problem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B0976C-BD2E-E24E-960D-4977E163784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450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 want</a:t>
            </a:r>
            <a:r>
              <a:rPr lang="en-US" baseline="0" dirty="0" smtClean="0"/>
              <a:t> to tell you what we are doing now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B0976C-BD2E-E24E-960D-4977E163784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2898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research</a:t>
            </a:r>
            <a:r>
              <a:rPr lang="en-US" baseline="0" dirty="0" smtClean="0"/>
              <a:t> some papers, and there’re some patterns which make an OOM. And we can categorize this patterns into 3 categories.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B0976C-BD2E-E24E-960D-4977E163784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7263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Show just</a:t>
            </a:r>
            <a:r>
              <a:rPr lang="en-US" baseline="0" dirty="0" smtClean="0"/>
              <a:t> running time decrease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B0976C-BD2E-E24E-960D-4977E163784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964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Show just</a:t>
            </a:r>
            <a:r>
              <a:rPr lang="en-US" baseline="0" dirty="0" smtClean="0"/>
              <a:t> running time decrease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B0976C-BD2E-E24E-960D-4977E163784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543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86A40-B3DC-CE45-8ABD-998AD3F62BD7}" type="datetimeFigureOut">
              <a:rPr lang="en-US" smtClean="0"/>
              <a:t>8/24/15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2C2A5-2434-3547-8AC2-F52219C145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5751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86A40-B3DC-CE45-8ABD-998AD3F62BD7}" type="datetimeFigureOut">
              <a:rPr lang="en-US" smtClean="0"/>
              <a:t>8/24/15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2C2A5-2434-3547-8AC2-F52219C145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2418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86A40-B3DC-CE45-8ABD-998AD3F62BD7}" type="datetimeFigureOut">
              <a:rPr lang="en-US" smtClean="0"/>
              <a:t>8/24/15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2C2A5-2434-3547-8AC2-F52219C145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068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86A40-B3DC-CE45-8ABD-998AD3F62BD7}" type="datetimeFigureOut">
              <a:rPr lang="en-US" smtClean="0"/>
              <a:t>8/24/15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2C2A5-2434-3547-8AC2-F52219C145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5943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86A40-B3DC-CE45-8ABD-998AD3F62BD7}" type="datetimeFigureOut">
              <a:rPr lang="en-US" smtClean="0"/>
              <a:t>8/24/15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2C2A5-2434-3547-8AC2-F52219C145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983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86A40-B3DC-CE45-8ABD-998AD3F62BD7}" type="datetimeFigureOut">
              <a:rPr lang="en-US" smtClean="0"/>
              <a:t>8/24/15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2C2A5-2434-3547-8AC2-F52219C145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6643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86A40-B3DC-CE45-8ABD-998AD3F62BD7}" type="datetimeFigureOut">
              <a:rPr lang="en-US" smtClean="0"/>
              <a:t>8/24/15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2C2A5-2434-3547-8AC2-F52219C145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5664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86A40-B3DC-CE45-8ABD-998AD3F62BD7}" type="datetimeFigureOut">
              <a:rPr lang="en-US" smtClean="0"/>
              <a:t>8/24/15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2C2A5-2434-3547-8AC2-F52219C145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035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86A40-B3DC-CE45-8ABD-998AD3F62BD7}" type="datetimeFigureOut">
              <a:rPr lang="en-US" smtClean="0"/>
              <a:t>8/24/15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2C2A5-2434-3547-8AC2-F52219C145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7760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86A40-B3DC-CE45-8ABD-998AD3F62BD7}" type="datetimeFigureOut">
              <a:rPr lang="en-US" smtClean="0"/>
              <a:t>8/24/15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2C2A5-2434-3547-8AC2-F52219C145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2689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86A40-B3DC-CE45-8ABD-998AD3F62BD7}" type="datetimeFigureOut">
              <a:rPr lang="en-US" smtClean="0"/>
              <a:t>8/24/15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2C2A5-2434-3547-8AC2-F52219C145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7599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786A40-B3DC-CE45-8ABD-998AD3F62BD7}" type="datetimeFigureOut">
              <a:rPr lang="en-US" smtClean="0"/>
              <a:t>8/24/15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72C2A5-2434-3547-8AC2-F52219C145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898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2.tiff"/><Relationship Id="rId5" Type="http://schemas.openxmlformats.org/officeDocument/2006/relationships/image" Target="../media/image3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4" Type="http://schemas.openxmlformats.org/officeDocument/2006/relationships/chart" Target="../charts/chart2.xml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4" Type="http://schemas.openxmlformats.org/officeDocument/2006/relationships/chart" Target="../charts/chart4.xml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chart" Target="../charts/chart6.xml"/><Relationship Id="rId7" Type="http://schemas.openxmlformats.org/officeDocument/2006/relationships/comments" Target="../comments/comment2.xml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chart" Target="../charts/char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://static.googleusercontent.com/media/research.google.com/ko/archive/mapreduce-osdi04.pdf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microsoft.com/office/2007/relationships/hdphoto" Target="../media/hdphoto1.wdp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comments" Target="../comments/comment1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436563"/>
            <a:ext cx="7772400" cy="2387600"/>
          </a:xfrm>
        </p:spPr>
        <p:txBody>
          <a:bodyPr/>
          <a:lstStyle/>
          <a:p>
            <a:r>
              <a:rPr lang="en-US" dirty="0" smtClean="0"/>
              <a:t>Hadoop </a:t>
            </a:r>
            <a:r>
              <a:rPr lang="en-US" dirty="0" smtClean="0">
                <a:solidFill>
                  <a:schemeClr val="accent5"/>
                </a:solidFill>
              </a:rPr>
              <a:t>MapReduce</a:t>
            </a:r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916238"/>
            <a:ext cx="6858000" cy="1655762"/>
          </a:xfrm>
        </p:spPr>
        <p:txBody>
          <a:bodyPr>
            <a:normAutofit/>
          </a:bodyPr>
          <a:lstStyle/>
          <a:p>
            <a:r>
              <a:rPr lang="en-US" sz="2800" dirty="0" smtClean="0"/>
              <a:t>How to Survive Out-of-Memory Errors</a:t>
            </a:r>
            <a:endParaRPr lang="en-US" sz="2800" dirty="0"/>
          </a:p>
        </p:txBody>
      </p:sp>
      <p:grpSp>
        <p:nvGrpSpPr>
          <p:cNvPr id="10" name="Group 9"/>
          <p:cNvGrpSpPr/>
          <p:nvPr/>
        </p:nvGrpSpPr>
        <p:grpSpPr>
          <a:xfrm>
            <a:off x="1900217" y="6276812"/>
            <a:ext cx="5058522" cy="534692"/>
            <a:chOff x="1901628" y="6203514"/>
            <a:chExt cx="5094839" cy="538531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745282" y="6224688"/>
              <a:ext cx="1695363" cy="43784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01628" y="6203514"/>
              <a:ext cx="1287991" cy="459019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956552" y="6312968"/>
              <a:ext cx="1039915" cy="429077"/>
            </a:xfrm>
            <a:prstGeom prst="rect">
              <a:avLst/>
            </a:prstGeom>
          </p:spPr>
        </p:pic>
      </p:grpSp>
      <p:sp>
        <p:nvSpPr>
          <p:cNvPr id="7" name="TextBox 6"/>
          <p:cNvSpPr txBox="1"/>
          <p:nvPr/>
        </p:nvSpPr>
        <p:spPr>
          <a:xfrm>
            <a:off x="2658495" y="4032088"/>
            <a:ext cx="357559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Member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	 	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Yoonseung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Choi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	 	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Soyeong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Park</a:t>
            </a:r>
          </a:p>
          <a:p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Faculty Mentor: 	 Prof. Harry Xu</a:t>
            </a:r>
            <a:b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Student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Mentor: 	 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Khanh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Nguyen</a:t>
            </a:r>
          </a:p>
        </p:txBody>
      </p:sp>
      <p:sp>
        <p:nvSpPr>
          <p:cNvPr id="8" name="Rectangle 7"/>
          <p:cNvSpPr/>
          <p:nvPr/>
        </p:nvSpPr>
        <p:spPr>
          <a:xfrm>
            <a:off x="1555757" y="3500903"/>
            <a:ext cx="60324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The International Summer Undergraduate Research Fellowship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1692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5"/>
                </a:solidFill>
              </a:rPr>
              <a:t>Two </a:t>
            </a:r>
            <a:r>
              <a:rPr lang="en-US" dirty="0"/>
              <a:t>Categories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690690"/>
            <a:ext cx="7886700" cy="4486274"/>
          </a:xfrm>
        </p:spPr>
        <p:txBody>
          <a:bodyPr anchor="ctr"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600" dirty="0" smtClean="0"/>
              <a:t> </a:t>
            </a:r>
            <a:r>
              <a:rPr lang="en-US" sz="3600" dirty="0" smtClean="0">
                <a:solidFill>
                  <a:schemeClr val="accent5"/>
                </a:solidFill>
              </a:rPr>
              <a:t>Inappropriate Configuration</a:t>
            </a:r>
            <a:r>
              <a:rPr lang="en-US" dirty="0"/>
              <a:t/>
            </a:r>
            <a:br>
              <a:rPr lang="en-US" dirty="0"/>
            </a:br>
            <a:r>
              <a:rPr lang="en-US" sz="2200" dirty="0" smtClean="0"/>
              <a:t> </a:t>
            </a:r>
            <a:r>
              <a:rPr lang="en-US" dirty="0" smtClean="0"/>
              <a:t>Configuration which causes poor performance </a:t>
            </a:r>
            <a:br>
              <a:rPr lang="en-US" dirty="0" smtClean="0"/>
            </a:br>
            <a:endParaRPr lang="en-US" sz="3600" dirty="0" smtClean="0"/>
          </a:p>
          <a:p>
            <a:pPr marL="514350" indent="-514350">
              <a:buFont typeface="+mj-lt"/>
              <a:buAutoNum type="arabicPeriod"/>
            </a:pPr>
            <a:r>
              <a:rPr lang="en-US" sz="3600" dirty="0" smtClean="0"/>
              <a:t> </a:t>
            </a:r>
            <a:r>
              <a:rPr lang="en-US" sz="3600" dirty="0" smtClean="0">
                <a:solidFill>
                  <a:schemeClr val="accent5"/>
                </a:solidFill>
              </a:rPr>
              <a:t>Large Intermediate Results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 Temporary </a:t>
            </a:r>
            <a:r>
              <a:rPr lang="en-US" dirty="0"/>
              <a:t>data </a:t>
            </a:r>
            <a:r>
              <a:rPr lang="en-US" dirty="0" smtClean="0"/>
              <a:t>structure grows too large</a:t>
            </a:r>
            <a:endParaRPr lang="ko-KR" altLang="en-US" dirty="0" smtClean="0"/>
          </a:p>
          <a:p>
            <a:pPr marL="0" indent="0">
              <a:buNone/>
            </a:pPr>
            <a:endParaRPr lang="en-US" sz="2200" dirty="0"/>
          </a:p>
        </p:txBody>
      </p:sp>
      <p:sp>
        <p:nvSpPr>
          <p:cNvPr id="4" name="Rectangle 3"/>
          <p:cNvSpPr/>
          <p:nvPr/>
        </p:nvSpPr>
        <p:spPr>
          <a:xfrm>
            <a:off x="2316274" y="6568601"/>
            <a:ext cx="6963650" cy="2756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[3]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Lijie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Xu, “An Empirical study on real-world OOM cases in MapReduce jobs, </a:t>
            </a: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Chinese Academy of Sciences.</a:t>
            </a:r>
          </a:p>
        </p:txBody>
      </p:sp>
    </p:spTree>
    <p:extLst>
      <p:ext uri="{BB962C8B-B14F-4D97-AF65-F5344CB8AC3E}">
        <p14:creationId xmlns:p14="http://schemas.microsoft.com/office/powerpoint/2010/main" val="2137390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1. Inappropriate </a:t>
            </a:r>
            <a:r>
              <a:rPr lang="en-US" dirty="0"/>
              <a:t>Configuration 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514350" indent="-514350">
              <a:buFont typeface="+mj-lt"/>
              <a:buAutoNum type="arabicPeriod"/>
            </a:pPr>
            <a:r>
              <a:rPr lang="en-US" b="1" dirty="0" smtClean="0"/>
              <a:t>Standalone &amp; Pseudo-distributed mode </a:t>
            </a:r>
            <a:r>
              <a:rPr lang="en-US" dirty="0"/>
              <a:t/>
            </a:r>
            <a:br>
              <a:rPr lang="en-US" dirty="0"/>
            </a:br>
            <a:r>
              <a:rPr lang="en-US" sz="2400" dirty="0" smtClean="0"/>
              <a:t>- 	‘14 MacBook Pro, </a:t>
            </a:r>
            <a:r>
              <a:rPr lang="en-US" sz="2400" dirty="0"/>
              <a:t>2.8 GHz Intel Core i5</a:t>
            </a:r>
            <a:br>
              <a:rPr lang="en-US" sz="2400" dirty="0"/>
            </a:br>
            <a:r>
              <a:rPr lang="en-US" sz="2400" dirty="0" smtClean="0"/>
              <a:t>  	</a:t>
            </a:r>
            <a:r>
              <a:rPr lang="de-DE" sz="2400" dirty="0" smtClean="0"/>
              <a:t>8GB </a:t>
            </a:r>
            <a:r>
              <a:rPr lang="de-DE" sz="2400" dirty="0"/>
              <a:t>1600 MHz </a:t>
            </a:r>
            <a:r>
              <a:rPr lang="de-DE" sz="2400" dirty="0" smtClean="0"/>
              <a:t>DDR3, </a:t>
            </a:r>
            <a:r>
              <a:rPr lang="en-US" sz="2400" dirty="0" smtClean="0"/>
              <a:t>500GB HDD</a:t>
            </a:r>
            <a:br>
              <a:rPr lang="en-US" sz="2400" dirty="0" smtClean="0"/>
            </a:br>
            <a:r>
              <a:rPr lang="en-US" sz="1200" dirty="0" smtClean="0"/>
              <a:t/>
            </a:r>
            <a:br>
              <a:rPr lang="en-US" sz="1200" dirty="0" smtClean="0"/>
            </a:br>
            <a:r>
              <a:rPr lang="en-US" sz="2400" dirty="0" smtClean="0"/>
              <a:t>- </a:t>
            </a:r>
            <a:r>
              <a:rPr lang="en-US" sz="2400" dirty="0"/>
              <a:t>	</a:t>
            </a:r>
            <a:r>
              <a:rPr lang="en-US" sz="2400" dirty="0" smtClean="0"/>
              <a:t>‘12 </a:t>
            </a:r>
            <a:r>
              <a:rPr lang="en-US" sz="2400" dirty="0"/>
              <a:t>MacBook </a:t>
            </a:r>
            <a:r>
              <a:rPr lang="en-US" sz="2400" dirty="0" smtClean="0"/>
              <a:t>Air 1.4, </a:t>
            </a:r>
            <a:r>
              <a:rPr lang="en-US" sz="2400" dirty="0"/>
              <a:t>GHz Intel Core i5</a:t>
            </a:r>
            <a:br>
              <a:rPr lang="en-US" sz="2400" dirty="0"/>
            </a:br>
            <a:r>
              <a:rPr lang="en-US" sz="2400" dirty="0"/>
              <a:t>  	</a:t>
            </a:r>
            <a:r>
              <a:rPr lang="de-DE" sz="2400" dirty="0"/>
              <a:t>4</a:t>
            </a:r>
            <a:r>
              <a:rPr lang="de-DE" sz="2400" dirty="0" smtClean="0"/>
              <a:t>GB </a:t>
            </a:r>
            <a:r>
              <a:rPr lang="de-DE" sz="2400" dirty="0"/>
              <a:t>1600 MHz </a:t>
            </a:r>
            <a:r>
              <a:rPr lang="de-DE" sz="2400" dirty="0" smtClean="0"/>
              <a:t>DDR3, </a:t>
            </a:r>
            <a:r>
              <a:rPr lang="en-US" sz="2400" dirty="0" smtClean="0"/>
              <a:t>256GB HDD</a:t>
            </a:r>
            <a:br>
              <a:rPr lang="en-US" sz="2400" dirty="0" smtClean="0"/>
            </a:br>
            <a:endParaRPr lang="en-US" sz="1600" dirty="0" smtClean="0"/>
          </a:p>
          <a:p>
            <a:pPr marL="514350" indent="-514350">
              <a:buFont typeface="+mj-lt"/>
              <a:buAutoNum type="arabicPeriod"/>
            </a:pPr>
            <a:r>
              <a:rPr lang="en-US" b="1" dirty="0" smtClean="0"/>
              <a:t>Fully-distributed mode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400" dirty="0" smtClean="0"/>
              <a:t>- 	Raspberry Pi 2 Model B (3 nodes)</a:t>
            </a:r>
            <a:br>
              <a:rPr lang="en-US" sz="2400" dirty="0" smtClean="0"/>
            </a:br>
            <a:r>
              <a:rPr lang="en-US" sz="2400" dirty="0" smtClean="0"/>
              <a:t>	A quad-core </a:t>
            </a:r>
            <a:r>
              <a:rPr lang="en-US" sz="2400" dirty="0"/>
              <a:t>ARM Cortex-A7 </a:t>
            </a:r>
            <a:r>
              <a:rPr lang="en-US" sz="2400" dirty="0" smtClean="0"/>
              <a:t>CPU (1Ghz Overclock)</a:t>
            </a:r>
            <a:br>
              <a:rPr lang="en-US" sz="2400" dirty="0" smtClean="0"/>
            </a:br>
            <a:r>
              <a:rPr lang="en-US" sz="2400" dirty="0" smtClean="0"/>
              <a:t>	</a:t>
            </a:r>
            <a:r>
              <a:rPr lang="en-US" sz="2400" dirty="0"/>
              <a:t>1GB </a:t>
            </a:r>
            <a:r>
              <a:rPr lang="en-US" sz="2400" dirty="0" smtClean="0"/>
              <a:t>500MHz SDRAM, 64GB HDD, 100Mbps Ethernet</a:t>
            </a:r>
            <a:endParaRPr lang="en-US" sz="2400" dirty="0"/>
          </a:p>
        </p:txBody>
      </p:sp>
      <p:sp>
        <p:nvSpPr>
          <p:cNvPr id="4" name="Rectangle 3"/>
          <p:cNvSpPr/>
          <p:nvPr/>
        </p:nvSpPr>
        <p:spPr>
          <a:xfrm>
            <a:off x="628650" y="1321357"/>
            <a:ext cx="44876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solidFill>
                  <a:schemeClr val="accent5"/>
                </a:solidFill>
              </a:rPr>
              <a:t>Operation </a:t>
            </a:r>
            <a:r>
              <a:rPr lang="en-US" sz="2800" dirty="0">
                <a:solidFill>
                  <a:schemeClr val="accent5"/>
                </a:solidFill>
              </a:rPr>
              <a:t>test environments</a:t>
            </a:r>
          </a:p>
        </p:txBody>
      </p:sp>
    </p:spTree>
    <p:extLst>
      <p:ext uri="{BB962C8B-B14F-4D97-AF65-F5344CB8AC3E}">
        <p14:creationId xmlns:p14="http://schemas.microsoft.com/office/powerpoint/2010/main" val="844169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5"/>
                </a:solidFill>
              </a:rPr>
              <a:t>Split size </a:t>
            </a:r>
            <a:r>
              <a:rPr lang="en-US" dirty="0" smtClean="0"/>
              <a:t>variation </a:t>
            </a:r>
            <a:r>
              <a:rPr lang="en-US" sz="3600" dirty="0" smtClean="0"/>
              <a:t>[Single node] </a:t>
            </a:r>
            <a:endParaRPr lang="en-US" sz="3600" dirty="0"/>
          </a:p>
        </p:txBody>
      </p:sp>
      <p:sp>
        <p:nvSpPr>
          <p:cNvPr id="4" name="TextBox 3"/>
          <p:cNvSpPr txBox="1"/>
          <p:nvPr/>
        </p:nvSpPr>
        <p:spPr>
          <a:xfrm>
            <a:off x="1362756" y="6532698"/>
            <a:ext cx="64184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* ‘14 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MacBook </a:t>
            </a: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Pro 2.8, 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GHz Intel Core i5, </a:t>
            </a:r>
            <a:r>
              <a:rPr lang="de-DE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8</a:t>
            </a:r>
            <a:r>
              <a:rPr lang="de-DE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GB </a:t>
            </a:r>
            <a:r>
              <a:rPr lang="de-DE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1600 MHz DDR3, </a:t>
            </a: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500GB SSD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28650" y="1277199"/>
            <a:ext cx="9108017" cy="4462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300" dirty="0" smtClean="0"/>
              <a:t>Input: </a:t>
            </a:r>
            <a:r>
              <a:rPr lang="en-US" sz="2300" dirty="0" err="1" smtClean="0"/>
              <a:t>StackOverflow’s</a:t>
            </a:r>
            <a:r>
              <a:rPr lang="en-US" sz="2300" dirty="0" smtClean="0"/>
              <a:t> users profiles </a:t>
            </a:r>
            <a:r>
              <a:rPr lang="en-US" sz="2000" dirty="0" smtClean="0">
                <a:solidFill>
                  <a:schemeClr val="accent5"/>
                </a:solidFill>
              </a:rPr>
              <a:t>(1GB)</a:t>
            </a:r>
            <a:endParaRPr lang="en-US" sz="2000" dirty="0">
              <a:solidFill>
                <a:schemeClr val="accent5"/>
              </a:solidFill>
            </a:endParaRPr>
          </a:p>
        </p:txBody>
      </p:sp>
      <p:graphicFrame>
        <p:nvGraphicFramePr>
          <p:cNvPr id="6" name="Chart 5"/>
          <p:cNvGraphicFramePr/>
          <p:nvPr>
            <p:extLst>
              <p:ext uri="{D42A27DB-BD31-4B8C-83A1-F6EECF244321}">
                <p14:modId xmlns:p14="http://schemas.microsoft.com/office/powerpoint/2010/main" val="845368615"/>
              </p:ext>
            </p:extLst>
          </p:nvPr>
        </p:nvGraphicFramePr>
        <p:xfrm>
          <a:off x="446314" y="1837111"/>
          <a:ext cx="4125686" cy="35297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Rectangle 4"/>
          <p:cNvSpPr/>
          <p:nvPr/>
        </p:nvSpPr>
        <p:spPr>
          <a:xfrm>
            <a:off x="400710" y="1712777"/>
            <a:ext cx="68480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(sec)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aphicFrame>
        <p:nvGraphicFramePr>
          <p:cNvPr id="8" name="Chart 7"/>
          <p:cNvGraphicFramePr/>
          <p:nvPr>
            <p:extLst>
              <p:ext uri="{D42A27DB-BD31-4B8C-83A1-F6EECF244321}">
                <p14:modId xmlns:p14="http://schemas.microsoft.com/office/powerpoint/2010/main" val="358503753"/>
              </p:ext>
            </p:extLst>
          </p:nvPr>
        </p:nvGraphicFramePr>
        <p:xfrm>
          <a:off x="4572000" y="1837111"/>
          <a:ext cx="4178632" cy="352972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3" name="Rectangle 2"/>
          <p:cNvSpPr/>
          <p:nvPr/>
        </p:nvSpPr>
        <p:spPr>
          <a:xfrm>
            <a:off x="5199421" y="5358920"/>
            <a:ext cx="349826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[ Distributed </a:t>
            </a:r>
            <a:r>
              <a:rPr lang="en-US" sz="20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grep</a:t>
            </a:r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(no Reducer)</a:t>
            </a:r>
            <a:r>
              <a:rPr lang="en-US" sz="2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]</a:t>
            </a:r>
            <a:endParaRPr lang="en-US" sz="20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23549" y="5364597"/>
            <a:ext cx="388446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[ Standard </a:t>
            </a:r>
            <a:r>
              <a:rPr lang="en-US" sz="2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deviation </a:t>
            </a:r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of </a:t>
            </a:r>
            <a:r>
              <a:rPr lang="en-US" sz="2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users’ </a:t>
            </a:r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age ]</a:t>
            </a:r>
            <a:endParaRPr lang="en-US" sz="20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8430341" y="4905513"/>
            <a:ext cx="71365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(MB)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4512657" y="1710600"/>
            <a:ext cx="68480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(sec)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4260775" y="4905513"/>
            <a:ext cx="71365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(MB)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24" name="Straight Connector 23"/>
          <p:cNvCxnSpPr/>
          <p:nvPr/>
        </p:nvCxnSpPr>
        <p:spPr>
          <a:xfrm>
            <a:off x="427041" y="6238806"/>
            <a:ext cx="61275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2648562" y="6235086"/>
            <a:ext cx="612755" cy="0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5823759" y="6235086"/>
            <a:ext cx="612755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1130143" y="6035031"/>
            <a:ext cx="13597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S</a:t>
            </a:r>
            <a:r>
              <a:rPr lang="en-US" sz="2000" dirty="0" smtClean="0"/>
              <a:t>tandalone</a:t>
            </a:r>
            <a:endParaRPr lang="en-US" sz="2000" dirty="0"/>
          </a:p>
        </p:txBody>
      </p:sp>
      <p:sp>
        <p:nvSpPr>
          <p:cNvPr id="28" name="TextBox 27"/>
          <p:cNvSpPr txBox="1"/>
          <p:nvPr/>
        </p:nvSpPr>
        <p:spPr>
          <a:xfrm>
            <a:off x="3419940" y="5931067"/>
            <a:ext cx="2169568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Pseudo-distributed</a:t>
            </a:r>
          </a:p>
          <a:p>
            <a:pPr algn="ctr"/>
            <a:r>
              <a:rPr lang="en-US" dirty="0" smtClean="0"/>
              <a:t>(2Mapper 2Reducer)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6581065" y="5931067"/>
            <a:ext cx="2169568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Pseudo-distributed</a:t>
            </a:r>
          </a:p>
          <a:p>
            <a:pPr algn="ctr"/>
            <a:r>
              <a:rPr lang="en-US" dirty="0" smtClean="0"/>
              <a:t>(4Mapper </a:t>
            </a:r>
            <a:r>
              <a:rPr lang="en-US" dirty="0"/>
              <a:t>4</a:t>
            </a:r>
            <a:r>
              <a:rPr lang="en-US" dirty="0" smtClean="0"/>
              <a:t>Reducer)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3471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>
          <a:xfrm>
            <a:off x="5458103" y="5149551"/>
            <a:ext cx="305724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000" b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[                      </a:t>
            </a:r>
            <a:r>
              <a:rPr lang="en-US" sz="40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]</a:t>
            </a:r>
            <a:endParaRPr lang="en-US" sz="4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/>
                </a:solidFill>
              </a:rPr>
              <a:t>Split size </a:t>
            </a:r>
            <a:r>
              <a:rPr lang="en-US" dirty="0" smtClean="0"/>
              <a:t>variation </a:t>
            </a:r>
            <a:r>
              <a:rPr lang="en-US" sz="3600" dirty="0"/>
              <a:t>[Single node] 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380187" y="6528864"/>
            <a:ext cx="63720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* ‘12 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MacBook Air 1.4, GHz Intel Core i5, </a:t>
            </a:r>
            <a:r>
              <a:rPr lang="de-DE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4GB 1600 MHz DDR3, </a:t>
            </a: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256GB SSD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28650" y="1277199"/>
            <a:ext cx="9108017" cy="4462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300" dirty="0" smtClean="0"/>
              <a:t>Input: </a:t>
            </a:r>
            <a:r>
              <a:rPr lang="en-US" sz="2300" dirty="0" err="1" smtClean="0"/>
              <a:t>StackOverflow’s</a:t>
            </a:r>
            <a:r>
              <a:rPr lang="en-US" sz="2300" dirty="0" smtClean="0"/>
              <a:t> Comments </a:t>
            </a:r>
            <a:r>
              <a:rPr lang="en-US" sz="2000" dirty="0" smtClean="0">
                <a:solidFill>
                  <a:schemeClr val="accent5"/>
                </a:solidFill>
              </a:rPr>
              <a:t>(8.5GB)</a:t>
            </a:r>
            <a:endParaRPr lang="en-US" sz="2000" dirty="0">
              <a:solidFill>
                <a:schemeClr val="accent5"/>
              </a:solidFill>
            </a:endParaRPr>
          </a:p>
        </p:txBody>
      </p:sp>
      <p:graphicFrame>
        <p:nvGraphicFramePr>
          <p:cNvPr id="6" name="Chart 5"/>
          <p:cNvGraphicFramePr/>
          <p:nvPr>
            <p:extLst>
              <p:ext uri="{D42A27DB-BD31-4B8C-83A1-F6EECF244321}">
                <p14:modId xmlns:p14="http://schemas.microsoft.com/office/powerpoint/2010/main" val="1531014228"/>
              </p:ext>
            </p:extLst>
          </p:nvPr>
        </p:nvGraphicFramePr>
        <p:xfrm>
          <a:off x="413657" y="1537252"/>
          <a:ext cx="4158343" cy="36985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Rectangle 2"/>
          <p:cNvSpPr/>
          <p:nvPr/>
        </p:nvSpPr>
        <p:spPr>
          <a:xfrm>
            <a:off x="1205228" y="5187375"/>
            <a:ext cx="256942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Standard </a:t>
            </a:r>
            <a:r>
              <a:rPr lang="en-US" sz="2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deviation </a:t>
            </a:r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of </a:t>
            </a:r>
          </a:p>
          <a:p>
            <a:pPr algn="ctr"/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comment’s </a:t>
            </a:r>
            <a:r>
              <a:rPr lang="en-US" sz="2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text </a:t>
            </a:r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length</a:t>
            </a:r>
            <a:endParaRPr lang="en-US" sz="20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176631" y="5182109"/>
            <a:ext cx="180260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tabLst>
                <a:tab pos="5800725" algn="l"/>
              </a:tabLst>
            </a:pPr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Count </a:t>
            </a:r>
            <a:r>
              <a:rPr lang="en-US" sz="2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Min </a:t>
            </a:r>
            <a:endParaRPr lang="ko-KR" altLang="en-US" sz="2000" b="1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>
              <a:tabLst>
                <a:tab pos="5800725" algn="l"/>
              </a:tabLst>
            </a:pPr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and </a:t>
            </a:r>
            <a:r>
              <a:rPr lang="en-US" sz="2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Max value </a:t>
            </a:r>
          </a:p>
        </p:txBody>
      </p:sp>
      <p:cxnSp>
        <p:nvCxnSpPr>
          <p:cNvPr id="14" name="Straight Connector 13"/>
          <p:cNvCxnSpPr/>
          <p:nvPr/>
        </p:nvCxnSpPr>
        <p:spPr>
          <a:xfrm>
            <a:off x="427041" y="6238806"/>
            <a:ext cx="61275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2648562" y="6235086"/>
            <a:ext cx="612755" cy="0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823759" y="6235086"/>
            <a:ext cx="612755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130143" y="6035031"/>
            <a:ext cx="13597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S</a:t>
            </a:r>
            <a:r>
              <a:rPr lang="en-US" sz="2000" dirty="0" smtClean="0"/>
              <a:t>tandalone</a:t>
            </a:r>
            <a:endParaRPr lang="en-US" sz="2000" dirty="0"/>
          </a:p>
        </p:txBody>
      </p:sp>
      <p:sp>
        <p:nvSpPr>
          <p:cNvPr id="18" name="TextBox 17"/>
          <p:cNvSpPr txBox="1"/>
          <p:nvPr/>
        </p:nvSpPr>
        <p:spPr>
          <a:xfrm>
            <a:off x="3419940" y="5931067"/>
            <a:ext cx="2169568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Pseudo-distributed</a:t>
            </a:r>
          </a:p>
          <a:p>
            <a:pPr algn="ctr"/>
            <a:r>
              <a:rPr lang="en-US" dirty="0" smtClean="0"/>
              <a:t>(2Mapper 2Reducer)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6581065" y="5931067"/>
            <a:ext cx="2169568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Pseudo-distributed</a:t>
            </a:r>
          </a:p>
          <a:p>
            <a:pPr algn="ctr"/>
            <a:r>
              <a:rPr lang="en-US" dirty="0" smtClean="0"/>
              <a:t>(4Mapper </a:t>
            </a:r>
            <a:r>
              <a:rPr lang="en-US" dirty="0"/>
              <a:t>4</a:t>
            </a:r>
            <a:r>
              <a:rPr lang="en-US" dirty="0" smtClean="0"/>
              <a:t>Reducer)</a:t>
            </a:r>
            <a:endParaRPr lang="en-US" dirty="0"/>
          </a:p>
        </p:txBody>
      </p:sp>
      <p:graphicFrame>
        <p:nvGraphicFramePr>
          <p:cNvPr id="20" name="Chart 19"/>
          <p:cNvGraphicFramePr/>
          <p:nvPr>
            <p:extLst>
              <p:ext uri="{D42A27DB-BD31-4B8C-83A1-F6EECF244321}">
                <p14:modId xmlns:p14="http://schemas.microsoft.com/office/powerpoint/2010/main" val="559188922"/>
              </p:ext>
            </p:extLst>
          </p:nvPr>
        </p:nvGraphicFramePr>
        <p:xfrm>
          <a:off x="4566220" y="1983528"/>
          <a:ext cx="4197797" cy="32761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7" name="Rectangle 6"/>
          <p:cNvSpPr/>
          <p:nvPr/>
        </p:nvSpPr>
        <p:spPr>
          <a:xfrm>
            <a:off x="935608" y="5141208"/>
            <a:ext cx="305724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000" b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[                      </a:t>
            </a:r>
            <a:r>
              <a:rPr lang="en-US" sz="40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]</a:t>
            </a:r>
            <a:endParaRPr lang="en-US" sz="4000" dirty="0"/>
          </a:p>
        </p:txBody>
      </p:sp>
      <p:sp>
        <p:nvSpPr>
          <p:cNvPr id="22" name="Rectangle 21"/>
          <p:cNvSpPr/>
          <p:nvPr/>
        </p:nvSpPr>
        <p:spPr>
          <a:xfrm>
            <a:off x="8430341" y="4827810"/>
            <a:ext cx="71365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(MB)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4260775" y="4827810"/>
            <a:ext cx="71365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(MB)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400710" y="1712777"/>
            <a:ext cx="68480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(sec)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4512657" y="1710600"/>
            <a:ext cx="68480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(sec)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874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/>
                </a:solidFill>
              </a:rPr>
              <a:t>Split size </a:t>
            </a:r>
            <a:r>
              <a:rPr lang="en-US" dirty="0" smtClean="0"/>
              <a:t>variation </a:t>
            </a:r>
            <a:r>
              <a:rPr lang="en-US" sz="3600" dirty="0" smtClean="0"/>
              <a:t>[Fully-distributed] 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628650" y="1280551"/>
            <a:ext cx="9108017" cy="4462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300" dirty="0"/>
              <a:t>Input: </a:t>
            </a:r>
            <a:r>
              <a:rPr lang="en-US" sz="2300" dirty="0" err="1"/>
              <a:t>StackOverflow’s</a:t>
            </a:r>
            <a:r>
              <a:rPr lang="en-US" sz="2300" dirty="0"/>
              <a:t> users profiles </a:t>
            </a:r>
            <a:r>
              <a:rPr lang="en-US" sz="2000" dirty="0">
                <a:solidFill>
                  <a:schemeClr val="accent5"/>
                </a:solidFill>
              </a:rPr>
              <a:t>(</a:t>
            </a:r>
            <a:r>
              <a:rPr lang="en-US" sz="2000" dirty="0" smtClean="0">
                <a:solidFill>
                  <a:schemeClr val="accent5"/>
                </a:solidFill>
              </a:rPr>
              <a:t>1GB)</a:t>
            </a:r>
            <a:endParaRPr lang="en-US" sz="2300" spc="-150" dirty="0" smtClean="0"/>
          </a:p>
        </p:txBody>
      </p:sp>
      <p:graphicFrame>
        <p:nvGraphicFramePr>
          <p:cNvPr id="19" name="Chart 18"/>
          <p:cNvGraphicFramePr/>
          <p:nvPr>
            <p:extLst>
              <p:ext uri="{D42A27DB-BD31-4B8C-83A1-F6EECF244321}">
                <p14:modId xmlns:p14="http://schemas.microsoft.com/office/powerpoint/2010/main" val="530502962"/>
              </p:ext>
            </p:extLst>
          </p:nvPr>
        </p:nvGraphicFramePr>
        <p:xfrm>
          <a:off x="465951" y="2072442"/>
          <a:ext cx="4106049" cy="40268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3" name="TextBox 22"/>
          <p:cNvSpPr txBox="1"/>
          <p:nvPr/>
        </p:nvSpPr>
        <p:spPr>
          <a:xfrm>
            <a:off x="901924" y="6273225"/>
            <a:ext cx="73401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4714875" algn="l"/>
              </a:tabLst>
            </a:pP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* 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Raspberry Pi 2 Model B </a:t>
            </a: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(3 nodes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 </a:t>
            </a: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 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quad-core ARM Cortex-A7 CPU (1Ghz Overclock</a:t>
            </a: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/>
            </a:r>
            <a:b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  1GB 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500MHz SDRAM, 64GB HDD, 100Mbps Ethernet</a:t>
            </a:r>
          </a:p>
        </p:txBody>
      </p:sp>
      <p:graphicFrame>
        <p:nvGraphicFramePr>
          <p:cNvPr id="22" name="Table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8123568"/>
              </p:ext>
            </p:extLst>
          </p:nvPr>
        </p:nvGraphicFramePr>
        <p:xfrm>
          <a:off x="1742662" y="7457083"/>
          <a:ext cx="5658676" cy="2407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6828"/>
                <a:gridCol w="1187962"/>
                <a:gridCol w="1187962"/>
                <a:gridCol w="1187962"/>
                <a:gridCol w="1187962"/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bg1"/>
                          </a:solidFill>
                        </a:rPr>
                        <a:t>800MHz</a:t>
                      </a:r>
                    </a:p>
                    <a:p>
                      <a:pPr algn="ctr"/>
                      <a:r>
                        <a:rPr lang="en-US" sz="1600" dirty="0" smtClean="0">
                          <a:solidFill>
                            <a:schemeClr val="bg1"/>
                          </a:solidFill>
                        </a:rPr>
                        <a:t>(6M6R)</a:t>
                      </a:r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32MB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64MB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128MB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256MB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</a:tr>
              <a:tr h="214155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chemeClr val="bg1"/>
                          </a:solidFill>
                        </a:rPr>
                        <a:t>1st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8m28s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8m32s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10m0s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12m46s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214155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chemeClr val="bg1"/>
                          </a:solidFill>
                        </a:rPr>
                        <a:t>2nd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8m35s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8m44s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9m58s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12m14s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214155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chemeClr val="bg1"/>
                          </a:solidFill>
                        </a:rPr>
                        <a:t>3rd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8m33s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8m59s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10m13s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13m38s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214155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chemeClr val="tx1"/>
                          </a:solidFill>
                        </a:rPr>
                        <a:t>Avg</a:t>
                      </a:r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8m32s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8m45s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10m4s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12m53s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grpSp>
        <p:nvGrpSpPr>
          <p:cNvPr id="24" name="Group 23"/>
          <p:cNvGrpSpPr/>
          <p:nvPr/>
        </p:nvGrpSpPr>
        <p:grpSpPr>
          <a:xfrm>
            <a:off x="7755043" y="7141274"/>
            <a:ext cx="2533319" cy="3713552"/>
            <a:chOff x="7755043" y="6944053"/>
            <a:chExt cx="2533319" cy="3713552"/>
          </a:xfrm>
        </p:grpSpPr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330634" y="6944053"/>
              <a:ext cx="815285" cy="815285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330635" y="8235761"/>
              <a:ext cx="815285" cy="815285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330634" y="9527463"/>
              <a:ext cx="815285" cy="815285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986106" y="8403205"/>
              <a:ext cx="529244" cy="480391"/>
            </a:xfrm>
            <a:prstGeom prst="rect">
              <a:avLst/>
            </a:prstGeom>
          </p:spPr>
        </p:pic>
        <p:sp>
          <p:nvSpPr>
            <p:cNvPr id="29" name="TextBox 28"/>
            <p:cNvSpPr txBox="1"/>
            <p:nvPr/>
          </p:nvSpPr>
          <p:spPr>
            <a:xfrm>
              <a:off x="9249230" y="7704866"/>
              <a:ext cx="9780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[master</a:t>
              </a:r>
              <a:r>
                <a:rPr lang="en-US" altLang="ko-KR" dirty="0" smtClean="0"/>
                <a:t>]</a:t>
              </a:r>
              <a:endParaRPr lang="en-US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9188189" y="8996571"/>
              <a:ext cx="11001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[</a:t>
              </a:r>
              <a:r>
                <a:rPr lang="en-US" smtClean="0"/>
                <a:t>worker1]</a:t>
              </a:r>
              <a:endParaRPr lang="en-US" dirty="0" smtClean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9188189" y="10288273"/>
              <a:ext cx="11001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[</a:t>
              </a:r>
              <a:r>
                <a:rPr lang="en-US" smtClean="0"/>
                <a:t>worker2]</a:t>
              </a:r>
              <a:endParaRPr lang="en-US" dirty="0" smtClean="0"/>
            </a:p>
          </p:txBody>
        </p:sp>
        <p:cxnSp>
          <p:nvCxnSpPr>
            <p:cNvPr id="32" name="Straight Arrow Connector 31"/>
            <p:cNvCxnSpPr/>
            <p:nvPr/>
          </p:nvCxnSpPr>
          <p:spPr>
            <a:xfrm flipV="1">
              <a:off x="8515350" y="7351696"/>
              <a:ext cx="815284" cy="1291705"/>
            </a:xfrm>
            <a:prstGeom prst="straightConnector1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/>
            <p:nvPr/>
          </p:nvCxnSpPr>
          <p:spPr>
            <a:xfrm>
              <a:off x="8515350" y="8643401"/>
              <a:ext cx="815285" cy="3"/>
            </a:xfrm>
            <a:prstGeom prst="straightConnector1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/>
            <p:nvPr/>
          </p:nvCxnSpPr>
          <p:spPr>
            <a:xfrm>
              <a:off x="8515350" y="8643401"/>
              <a:ext cx="815284" cy="1291705"/>
            </a:xfrm>
            <a:prstGeom prst="straightConnector1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/>
            <p:cNvSpPr txBox="1"/>
            <p:nvPr/>
          </p:nvSpPr>
          <p:spPr>
            <a:xfrm>
              <a:off x="7755043" y="9573516"/>
              <a:ext cx="106542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100Mbps</a:t>
              </a:r>
            </a:p>
            <a:p>
              <a:pPr algn="ctr"/>
              <a:r>
                <a:rPr lang="en-US" dirty="0"/>
                <a:t>E</a:t>
              </a:r>
              <a:r>
                <a:rPr lang="en-US" dirty="0" smtClean="0"/>
                <a:t>thernet</a:t>
              </a:r>
              <a:endParaRPr lang="en-US" dirty="0"/>
            </a:p>
          </p:txBody>
        </p:sp>
        <p:cxnSp>
          <p:nvCxnSpPr>
            <p:cNvPr id="37" name="Curved Connector 36"/>
            <p:cNvCxnSpPr/>
            <p:nvPr/>
          </p:nvCxnSpPr>
          <p:spPr>
            <a:xfrm rot="5400000" flipH="1" flipV="1">
              <a:off x="8349353" y="9147020"/>
              <a:ext cx="357405" cy="331245"/>
            </a:xfrm>
            <a:prstGeom prst="curvedConnector3">
              <a:avLst>
                <a:gd name="adj1" fmla="val 50000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34" name="Chart 33"/>
          <p:cNvGraphicFramePr/>
          <p:nvPr>
            <p:extLst>
              <p:ext uri="{D42A27DB-BD31-4B8C-83A1-F6EECF244321}">
                <p14:modId xmlns:p14="http://schemas.microsoft.com/office/powerpoint/2010/main" val="1764973904"/>
              </p:ext>
            </p:extLst>
          </p:nvPr>
        </p:nvGraphicFramePr>
        <p:xfrm>
          <a:off x="4572000" y="2072442"/>
          <a:ext cx="4121678" cy="40268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38" name="Rectangle 37"/>
          <p:cNvSpPr/>
          <p:nvPr/>
        </p:nvSpPr>
        <p:spPr>
          <a:xfrm>
            <a:off x="5078060" y="5328703"/>
            <a:ext cx="349826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[ Distributed </a:t>
            </a:r>
            <a:r>
              <a:rPr lang="en-US" sz="20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grep</a:t>
            </a:r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(no Reducer)</a:t>
            </a:r>
            <a:r>
              <a:rPr lang="en-US" sz="2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]</a:t>
            </a:r>
            <a:endParaRPr lang="en-US" sz="20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271597" y="5317381"/>
            <a:ext cx="449475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2000" b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[ average </a:t>
            </a:r>
            <a:r>
              <a:rPr lang="en-US" sz="2000" b="1">
                <a:solidFill>
                  <a:schemeClr val="tx1">
                    <a:lumMod val="50000"/>
                    <a:lumOff val="50000"/>
                  </a:schemeClr>
                </a:solidFill>
              </a:rPr>
              <a:t>users’ age based on </a:t>
            </a:r>
            <a:r>
              <a:rPr lang="en-US" sz="2000" b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countries ]</a:t>
            </a:r>
            <a:endParaRPr lang="en-US" sz="20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42" name="Straight Connector 41"/>
          <p:cNvCxnSpPr/>
          <p:nvPr/>
        </p:nvCxnSpPr>
        <p:spPr>
          <a:xfrm>
            <a:off x="1803080" y="6044010"/>
            <a:ext cx="61275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2506182" y="5840235"/>
            <a:ext cx="12025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6 Mapper</a:t>
            </a:r>
            <a:endParaRPr lang="en-US" sz="2000" dirty="0"/>
          </a:p>
        </p:txBody>
      </p:sp>
      <p:cxnSp>
        <p:nvCxnSpPr>
          <p:cNvPr id="44" name="Straight Connector 43"/>
          <p:cNvCxnSpPr/>
          <p:nvPr/>
        </p:nvCxnSpPr>
        <p:spPr>
          <a:xfrm>
            <a:off x="4976185" y="6044010"/>
            <a:ext cx="612755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5679287" y="5840235"/>
            <a:ext cx="13324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12 Mapper</a:t>
            </a:r>
            <a:endParaRPr lang="en-US" sz="2000" dirty="0"/>
          </a:p>
        </p:txBody>
      </p:sp>
      <p:sp>
        <p:nvSpPr>
          <p:cNvPr id="46" name="Rectangle 45"/>
          <p:cNvSpPr/>
          <p:nvPr/>
        </p:nvSpPr>
        <p:spPr>
          <a:xfrm>
            <a:off x="8471906" y="4924794"/>
            <a:ext cx="71365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(MB)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4260775" y="4924794"/>
            <a:ext cx="71365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(MB)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359145" y="1962158"/>
            <a:ext cx="68480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(sec)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4471092" y="1959981"/>
            <a:ext cx="68480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(sec)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3130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solidFill>
                  <a:schemeClr val="accent5"/>
                </a:solidFill>
              </a:rPr>
              <a:t>io.sort.mb</a:t>
            </a:r>
            <a:r>
              <a:rPr lang="en-US" dirty="0" smtClean="0">
                <a:solidFill>
                  <a:schemeClr val="accent5"/>
                </a:solidFill>
              </a:rPr>
              <a:t> </a:t>
            </a:r>
            <a:r>
              <a:rPr lang="en-US" dirty="0" smtClean="0"/>
              <a:t>variation </a:t>
            </a:r>
            <a:r>
              <a:rPr lang="en-US" sz="3600" dirty="0" smtClean="0"/>
              <a:t>[Single node] 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67903" y="6367052"/>
            <a:ext cx="7166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* ‘12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MacBook Air 1.4, GHz Intel Core i5, 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4GB 1600 MHz DDR3, 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256GB SSD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28650" y="1277199"/>
            <a:ext cx="9108017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300" dirty="0" smtClean="0"/>
              <a:t>Input: </a:t>
            </a:r>
            <a:r>
              <a:rPr lang="en-US" sz="2300" dirty="0" err="1" smtClean="0"/>
              <a:t>StackOverflow’s</a:t>
            </a:r>
            <a:r>
              <a:rPr lang="en-US" sz="2300" dirty="0" smtClean="0"/>
              <a:t> Comments </a:t>
            </a:r>
            <a:r>
              <a:rPr lang="en-US" sz="2000" dirty="0" smtClean="0">
                <a:solidFill>
                  <a:schemeClr val="accent5"/>
                </a:solidFill>
              </a:rPr>
              <a:t>(8.5GB</a:t>
            </a:r>
            <a:r>
              <a:rPr lang="en-US" sz="2000" dirty="0">
                <a:solidFill>
                  <a:schemeClr val="accent5"/>
                </a:solidFill>
              </a:rPr>
              <a:t>)</a:t>
            </a:r>
          </a:p>
          <a:p>
            <a:r>
              <a:rPr lang="en-US" sz="2300" dirty="0"/>
              <a:t>Test program: </a:t>
            </a:r>
            <a:r>
              <a:rPr lang="en-US" sz="2300" dirty="0" smtClean="0"/>
              <a:t>Standard deviation of comment’s text length</a:t>
            </a:r>
            <a:endParaRPr lang="en-US" dirty="0">
              <a:solidFill>
                <a:srgbClr val="0070C0"/>
              </a:solidFill>
            </a:endParaRPr>
          </a:p>
        </p:txBody>
      </p:sp>
      <p:graphicFrame>
        <p:nvGraphicFramePr>
          <p:cNvPr id="6" name="Chart 5"/>
          <p:cNvGraphicFramePr/>
          <p:nvPr>
            <p:extLst>
              <p:ext uri="{D42A27DB-BD31-4B8C-83A1-F6EECF244321}">
                <p14:modId xmlns:p14="http://schemas.microsoft.com/office/powerpoint/2010/main" val="1490143335"/>
              </p:ext>
            </p:extLst>
          </p:nvPr>
        </p:nvGraphicFramePr>
        <p:xfrm>
          <a:off x="419100" y="2235200"/>
          <a:ext cx="8331533" cy="40333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Rectangle 7"/>
          <p:cNvSpPr/>
          <p:nvPr/>
        </p:nvSpPr>
        <p:spPr>
          <a:xfrm>
            <a:off x="8158521" y="5312721"/>
            <a:ext cx="71365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(MB)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59145" y="1962158"/>
            <a:ext cx="68480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(sec)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2850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2699" y="3429000"/>
            <a:ext cx="9169400" cy="3429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1943" y="1690689"/>
            <a:ext cx="7886700" cy="1301104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400" i="1" dirty="0" smtClean="0"/>
              <a:t>I am working </a:t>
            </a:r>
            <a:r>
              <a:rPr lang="en-US" sz="2400" i="1" dirty="0"/>
              <a:t>well with small datasets like 200-500MB. </a:t>
            </a:r>
            <a:br>
              <a:rPr lang="en-US" sz="2400" i="1" dirty="0"/>
            </a:br>
            <a:r>
              <a:rPr lang="en-US" sz="2400" i="1" dirty="0" smtClean="0"/>
              <a:t>But </a:t>
            </a:r>
            <a:r>
              <a:rPr lang="en-US" sz="2400" i="1" dirty="0"/>
              <a:t>for datasets above </a:t>
            </a:r>
            <a:r>
              <a:rPr lang="en-US" sz="2400" i="1" dirty="0" smtClean="0"/>
              <a:t>1GB, </a:t>
            </a:r>
            <a:r>
              <a:rPr lang="en-US" sz="2400" i="1" dirty="0">
                <a:solidFill>
                  <a:schemeClr val="accent5"/>
                </a:solidFill>
              </a:rPr>
              <a:t>I am getting an error </a:t>
            </a:r>
            <a:r>
              <a:rPr lang="en-US" sz="2400" i="1" dirty="0"/>
              <a:t>like this:</a:t>
            </a:r>
            <a:endParaRPr lang="en-US" sz="2400" i="1" dirty="0" smtClean="0"/>
          </a:p>
        </p:txBody>
      </p:sp>
      <p:sp>
        <p:nvSpPr>
          <p:cNvPr id="5" name="Rectangle 4"/>
          <p:cNvSpPr/>
          <p:nvPr/>
        </p:nvSpPr>
        <p:spPr>
          <a:xfrm>
            <a:off x="696628" y="4024400"/>
            <a:ext cx="3443572" cy="348601"/>
          </a:xfrm>
          <a:prstGeom prst="rect">
            <a:avLst/>
          </a:prstGeom>
          <a:noFill/>
          <a:ln w="76200">
            <a:solidFill>
              <a:srgbClr val="FF2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02622" y="3071897"/>
            <a:ext cx="854137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* http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://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stackoverflow.com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/questions/23042829/getting-java-heap-space-error-while-running-a-mapreduce-code-for-large-dataset</a:t>
            </a:r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rmAutofit/>
          </a:bodyPr>
          <a:lstStyle/>
          <a:p>
            <a:r>
              <a:rPr lang="en-US" dirty="0" smtClean="0"/>
              <a:t>2. Large </a:t>
            </a:r>
            <a:r>
              <a:rPr lang="en-US" dirty="0"/>
              <a:t>Intermediate </a:t>
            </a:r>
            <a:r>
              <a:rPr lang="en-US" dirty="0" smtClean="0"/>
              <a:t>Results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910450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Straight Arrow Connector 34"/>
          <p:cNvCxnSpPr/>
          <p:nvPr/>
        </p:nvCxnSpPr>
        <p:spPr>
          <a:xfrm>
            <a:off x="5323983" y="3429000"/>
            <a:ext cx="1110859" cy="0"/>
          </a:xfrm>
          <a:prstGeom prst="straightConnector1">
            <a:avLst/>
          </a:prstGeom>
          <a:ln w="1016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5"/>
                </a:solidFill>
              </a:rPr>
              <a:t>Investigation</a:t>
            </a:r>
            <a:r>
              <a:rPr lang="en-US" dirty="0" smtClean="0"/>
              <a:t> of Problem</a:t>
            </a:r>
            <a:endParaRPr lang="en-US" dirty="0"/>
          </a:p>
        </p:txBody>
      </p:sp>
      <p:cxnSp>
        <p:nvCxnSpPr>
          <p:cNvPr id="5" name="Straight Arrow Connector 4"/>
          <p:cNvCxnSpPr>
            <a:stCxn id="13" idx="3"/>
            <a:endCxn id="17" idx="2"/>
          </p:cNvCxnSpPr>
          <p:nvPr/>
        </p:nvCxnSpPr>
        <p:spPr>
          <a:xfrm>
            <a:off x="2709158" y="3428999"/>
            <a:ext cx="1110859" cy="0"/>
          </a:xfrm>
          <a:prstGeom prst="straightConnector1">
            <a:avLst/>
          </a:prstGeom>
          <a:ln w="1016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9830652" y="5343182"/>
            <a:ext cx="2813785" cy="152892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ysClr val="windowText" lastClr="000000"/>
                </a:solidFill>
              </a:rPr>
              <a:t>JAVA HEAP</a:t>
            </a:r>
            <a:r>
              <a:rPr lang="en-US" sz="2400" dirty="0">
                <a:solidFill>
                  <a:sysClr val="windowText" lastClr="000000"/>
                </a:solidFill>
              </a:rPr>
              <a:t> </a:t>
            </a:r>
            <a:r>
              <a:rPr lang="en-US" sz="2400" dirty="0" smtClean="0">
                <a:solidFill>
                  <a:sysClr val="windowText" lastClr="000000"/>
                </a:solidFill>
              </a:rPr>
              <a:t>SPACE</a:t>
            </a:r>
            <a:endParaRPr lang="en-US" sz="2400" dirty="0">
              <a:solidFill>
                <a:sysClr val="windowText" lastClr="0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75365" y="5668646"/>
            <a:ext cx="125226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 smtClean="0"/>
              <a:t>Splited</a:t>
            </a:r>
            <a:endParaRPr lang="en-US" sz="2000" b="1" dirty="0" smtClean="0"/>
          </a:p>
          <a:p>
            <a:pPr algn="ctr"/>
            <a:r>
              <a:rPr lang="en-US" sz="2000" b="1" dirty="0" smtClean="0"/>
              <a:t>Input files</a:t>
            </a:r>
            <a:endParaRPr lang="en-US" sz="2000" b="1" dirty="0"/>
          </a:p>
        </p:txBody>
      </p:sp>
      <p:cxnSp>
        <p:nvCxnSpPr>
          <p:cNvPr id="8" name="Curved Connector 7"/>
          <p:cNvCxnSpPr/>
          <p:nvPr/>
        </p:nvCxnSpPr>
        <p:spPr>
          <a:xfrm rot="5400000" flipH="1" flipV="1">
            <a:off x="1361372" y="4862884"/>
            <a:ext cx="761504" cy="662535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/>
        </p:nvGrpSpPr>
        <p:grpSpPr>
          <a:xfrm>
            <a:off x="1426947" y="2290704"/>
            <a:ext cx="1282212" cy="2276591"/>
            <a:chOff x="3930893" y="2105958"/>
            <a:chExt cx="1282212" cy="2842845"/>
          </a:xfrm>
        </p:grpSpPr>
        <p:sp>
          <p:nvSpPr>
            <p:cNvPr id="11" name="Rectangle 10"/>
            <p:cNvSpPr/>
            <p:nvPr/>
          </p:nvSpPr>
          <p:spPr>
            <a:xfrm>
              <a:off x="3930894" y="2105958"/>
              <a:ext cx="1282211" cy="568569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ysClr val="windowText" lastClr="000000"/>
                  </a:solidFill>
                </a:rPr>
                <a:t>Task 1</a:t>
              </a:r>
              <a:endParaRPr lang="en-US" sz="2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3930893" y="2674527"/>
              <a:ext cx="1282211" cy="568569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ysClr val="windowText" lastClr="000000"/>
                  </a:solidFill>
                </a:rPr>
                <a:t>Task 2</a:t>
              </a:r>
              <a:endParaRPr lang="en-US" sz="2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930893" y="3243096"/>
              <a:ext cx="1282211" cy="568569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ysClr val="windowText" lastClr="000000"/>
                  </a:solidFill>
                </a:rPr>
                <a:t>Task 3</a:t>
              </a:r>
              <a:endParaRPr lang="en-US" sz="2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930893" y="3811665"/>
              <a:ext cx="1282211" cy="568569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ysClr val="windowText" lastClr="000000"/>
                  </a:solidFill>
                </a:rPr>
                <a:t>Task 4</a:t>
              </a:r>
              <a:endParaRPr lang="en-US" sz="2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3930893" y="4380234"/>
              <a:ext cx="1282211" cy="568569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ysClr val="windowText" lastClr="000000"/>
                  </a:solidFill>
                </a:rPr>
                <a:t>Task 5</a:t>
              </a:r>
              <a:endParaRPr lang="en-US" sz="2400" dirty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3820017" y="2691570"/>
            <a:ext cx="1503966" cy="1474857"/>
            <a:chOff x="2372810" y="2963119"/>
            <a:chExt cx="1794076" cy="1759352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561073" y="3286684"/>
              <a:ext cx="1409043" cy="1151292"/>
            </a:xfrm>
            <a:prstGeom prst="rect">
              <a:avLst/>
            </a:prstGeom>
          </p:spPr>
        </p:pic>
        <p:sp>
          <p:nvSpPr>
            <p:cNvPr id="17" name="Oval 16"/>
            <p:cNvSpPr/>
            <p:nvPr/>
          </p:nvSpPr>
          <p:spPr>
            <a:xfrm>
              <a:off x="2372810" y="2963119"/>
              <a:ext cx="1794076" cy="1759352"/>
            </a:xfrm>
            <a:prstGeom prst="ellipse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6434842" y="2290704"/>
            <a:ext cx="1282211" cy="4077492"/>
            <a:chOff x="3930893" y="2105958"/>
            <a:chExt cx="1282212" cy="2842845"/>
          </a:xfrm>
        </p:grpSpPr>
        <p:sp>
          <p:nvSpPr>
            <p:cNvPr id="20" name="Rectangle 19"/>
            <p:cNvSpPr/>
            <p:nvPr/>
          </p:nvSpPr>
          <p:spPr>
            <a:xfrm>
              <a:off x="3930894" y="2105958"/>
              <a:ext cx="1282211" cy="568569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ysClr val="windowText" lastClr="000000"/>
                  </a:solidFill>
                </a:rPr>
                <a:t>[K, V]</a:t>
              </a:r>
              <a:endParaRPr lang="en-US" sz="2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3930893" y="2674527"/>
              <a:ext cx="1282211" cy="568569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ysClr val="windowText" lastClr="000000"/>
                  </a:solidFill>
                </a:rPr>
                <a:t>[K, V]</a:t>
              </a: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3930893" y="3243096"/>
              <a:ext cx="1282211" cy="568569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ysClr val="windowText" lastClr="000000"/>
                  </a:solidFill>
                </a:rPr>
                <a:t>[K, V]</a:t>
              </a: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3930893" y="3811665"/>
              <a:ext cx="1282211" cy="568569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ysClr val="windowText" lastClr="000000"/>
                  </a:solidFill>
                </a:rPr>
                <a:t>[K, V]</a:t>
              </a: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3930893" y="4380234"/>
              <a:ext cx="1282211" cy="568569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ysClr val="windowText" lastClr="000000"/>
                  </a:solidFill>
                </a:rPr>
                <a:t>[K, V]</a:t>
              </a:r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3607469" y="2143432"/>
            <a:ext cx="19688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/>
              <a:t>The Mapper</a:t>
            </a:r>
            <a:endParaRPr lang="en-US" sz="2800" dirty="0"/>
          </a:p>
        </p:txBody>
      </p:sp>
      <p:sp>
        <p:nvSpPr>
          <p:cNvPr id="36" name="TextBox 35"/>
          <p:cNvSpPr txBox="1"/>
          <p:nvPr/>
        </p:nvSpPr>
        <p:spPr>
          <a:xfrm>
            <a:off x="3160739" y="4558419"/>
            <a:ext cx="18332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 smtClean="0"/>
              <a:t>Intermediate</a:t>
            </a:r>
          </a:p>
          <a:p>
            <a:pPr algn="r"/>
            <a:r>
              <a:rPr lang="en-US" sz="2000" b="1" dirty="0" smtClean="0"/>
              <a:t>Key/value pairs</a:t>
            </a:r>
            <a:endParaRPr lang="en-US" sz="2000" b="1" dirty="0"/>
          </a:p>
        </p:txBody>
      </p:sp>
      <p:cxnSp>
        <p:nvCxnSpPr>
          <p:cNvPr id="37" name="Curved Connector 36"/>
          <p:cNvCxnSpPr/>
          <p:nvPr/>
        </p:nvCxnSpPr>
        <p:spPr>
          <a:xfrm flipV="1">
            <a:off x="5116107" y="4232955"/>
            <a:ext cx="1036629" cy="646129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975365" y="2290704"/>
            <a:ext cx="0" cy="2313633"/>
          </a:xfrm>
          <a:prstGeom prst="straightConnector1">
            <a:avLst/>
          </a:prstGeom>
          <a:ln w="63500">
            <a:solidFill>
              <a:schemeClr val="tx1">
                <a:lumMod val="50000"/>
                <a:lumOff val="50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8168634" y="2290704"/>
            <a:ext cx="0" cy="4085828"/>
          </a:xfrm>
          <a:prstGeom prst="straightConnector1">
            <a:avLst/>
          </a:prstGeom>
          <a:ln w="63500">
            <a:solidFill>
              <a:schemeClr val="tx1">
                <a:lumMod val="50000"/>
                <a:lumOff val="50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315488" y="3060130"/>
            <a:ext cx="57740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400" b="1" dirty="0" smtClean="0"/>
              <a:t>1.3</a:t>
            </a:r>
            <a:endParaRPr lang="ko-KR" altLang="en-US" sz="2400" b="1" dirty="0" smtClean="0"/>
          </a:p>
          <a:p>
            <a:pPr algn="r"/>
            <a:r>
              <a:rPr lang="en-US" sz="2400" b="1" dirty="0" smtClean="0"/>
              <a:t>GB</a:t>
            </a:r>
            <a:endParaRPr lang="en-US" sz="2400" b="1" dirty="0"/>
          </a:p>
        </p:txBody>
      </p:sp>
      <p:sp>
        <p:nvSpPr>
          <p:cNvPr id="49" name="TextBox 48"/>
          <p:cNvSpPr txBox="1"/>
          <p:nvPr/>
        </p:nvSpPr>
        <p:spPr>
          <a:xfrm>
            <a:off x="8270984" y="3826393"/>
            <a:ext cx="64633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/>
              <a:t>4.8</a:t>
            </a:r>
            <a:endParaRPr lang="ko-KR" altLang="en-US" sz="2800" b="1" dirty="0" smtClean="0"/>
          </a:p>
          <a:p>
            <a:r>
              <a:rPr lang="en-US" sz="2800" b="1" dirty="0" smtClean="0"/>
              <a:t>GB</a:t>
            </a:r>
            <a:endParaRPr lang="en-US" sz="2800" b="1" dirty="0"/>
          </a:p>
        </p:txBody>
      </p:sp>
      <p:cxnSp>
        <p:nvCxnSpPr>
          <p:cNvPr id="51" name="Straight Arrow Connector 50"/>
          <p:cNvCxnSpPr/>
          <p:nvPr/>
        </p:nvCxnSpPr>
        <p:spPr>
          <a:xfrm flipH="1">
            <a:off x="5975279" y="5552697"/>
            <a:ext cx="7981" cy="823835"/>
          </a:xfrm>
          <a:prstGeom prst="straightConnector1">
            <a:avLst/>
          </a:prstGeom>
          <a:ln w="63500">
            <a:solidFill>
              <a:schemeClr val="tx1">
                <a:lumMod val="50000"/>
                <a:lumOff val="50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4706661" y="5562227"/>
            <a:ext cx="1091546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b="1" dirty="0" smtClean="0"/>
              <a:t>almost</a:t>
            </a:r>
            <a:endParaRPr lang="ko-KR" altLang="en-US" sz="2400" b="1" dirty="0" smtClean="0"/>
          </a:p>
          <a:p>
            <a:pPr algn="r"/>
            <a:r>
              <a:rPr lang="en-US" altLang="ko-KR" sz="2600" b="1" dirty="0" smtClean="0"/>
              <a:t>1</a:t>
            </a:r>
            <a:r>
              <a:rPr lang="ko-KR" altLang="en-US" sz="2600" b="1" dirty="0" smtClean="0"/>
              <a:t> </a:t>
            </a:r>
            <a:r>
              <a:rPr lang="en-US" sz="2600" b="1" dirty="0" smtClean="0"/>
              <a:t>GB</a:t>
            </a:r>
            <a:endParaRPr lang="en-US" sz="2600" b="1" dirty="0"/>
          </a:p>
        </p:txBody>
      </p:sp>
    </p:spTree>
    <p:extLst>
      <p:ext uri="{BB962C8B-B14F-4D97-AF65-F5344CB8AC3E}">
        <p14:creationId xmlns:p14="http://schemas.microsoft.com/office/powerpoint/2010/main" val="1124016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7" grpId="0"/>
      <p:bldP spid="48" grpId="0"/>
      <p:bldP spid="48" grpId="1"/>
      <p:bldP spid="49" grpId="0"/>
      <p:bldP spid="5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Straight Arrow Connector 34"/>
          <p:cNvCxnSpPr>
            <a:stCxn id="17" idx="6"/>
          </p:cNvCxnSpPr>
          <p:nvPr/>
        </p:nvCxnSpPr>
        <p:spPr>
          <a:xfrm>
            <a:off x="5323983" y="3428999"/>
            <a:ext cx="1110859" cy="1"/>
          </a:xfrm>
          <a:prstGeom prst="straightConnector1">
            <a:avLst/>
          </a:prstGeom>
          <a:ln w="101600">
            <a:solidFill>
              <a:schemeClr val="tx1">
                <a:lumMod val="50000"/>
                <a:lumOff val="50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/>
                </a:solidFill>
              </a:rPr>
              <a:t>Investigation</a:t>
            </a:r>
            <a:r>
              <a:rPr lang="en-US" dirty="0"/>
              <a:t> of Problem</a:t>
            </a:r>
          </a:p>
        </p:txBody>
      </p:sp>
      <p:sp>
        <p:nvSpPr>
          <p:cNvPr id="6" name="Rectangle 5"/>
          <p:cNvSpPr/>
          <p:nvPr/>
        </p:nvSpPr>
        <p:spPr>
          <a:xfrm>
            <a:off x="9830652" y="5343182"/>
            <a:ext cx="2813785" cy="152892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mtClean="0">
                <a:solidFill>
                  <a:sysClr val="windowText" lastClr="000000"/>
                </a:solidFill>
              </a:rPr>
              <a:t>JAVA HEAP</a:t>
            </a:r>
            <a:r>
              <a:rPr lang="en-US" sz="2400" dirty="0">
                <a:solidFill>
                  <a:sysClr val="windowText" lastClr="000000"/>
                </a:solidFill>
              </a:rPr>
              <a:t> </a:t>
            </a:r>
            <a:r>
              <a:rPr lang="en-US" sz="2400" smtClean="0">
                <a:solidFill>
                  <a:sysClr val="windowText" lastClr="000000"/>
                </a:solidFill>
              </a:rPr>
              <a:t>SPACE</a:t>
            </a:r>
            <a:endParaRPr lang="en-US" sz="2400" dirty="0">
              <a:solidFill>
                <a:sysClr val="windowText" lastClr="000000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3820017" y="2691570"/>
            <a:ext cx="1503966" cy="1474857"/>
            <a:chOff x="3820017" y="2691570"/>
            <a:chExt cx="1503966" cy="1474857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040210" y="2934806"/>
              <a:ext cx="1062018" cy="988385"/>
            </a:xfrm>
            <a:prstGeom prst="rect">
              <a:avLst/>
            </a:prstGeom>
          </p:spPr>
        </p:pic>
        <p:sp>
          <p:nvSpPr>
            <p:cNvPr id="17" name="Oval 16"/>
            <p:cNvSpPr/>
            <p:nvPr/>
          </p:nvSpPr>
          <p:spPr>
            <a:xfrm>
              <a:off x="3820017" y="2691570"/>
              <a:ext cx="1503966" cy="1474857"/>
            </a:xfrm>
            <a:prstGeom prst="ellipse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6434842" y="2290704"/>
            <a:ext cx="1282211" cy="4077492"/>
            <a:chOff x="3930893" y="2105958"/>
            <a:chExt cx="1282212" cy="2842845"/>
          </a:xfrm>
        </p:grpSpPr>
        <p:sp>
          <p:nvSpPr>
            <p:cNvPr id="20" name="Rectangle 19"/>
            <p:cNvSpPr/>
            <p:nvPr/>
          </p:nvSpPr>
          <p:spPr>
            <a:xfrm>
              <a:off x="3930894" y="2105958"/>
              <a:ext cx="1282211" cy="568569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ysClr val="windowText" lastClr="000000"/>
                  </a:solidFill>
                </a:rPr>
                <a:t>[K, V]</a:t>
              </a:r>
              <a:endParaRPr lang="en-US" sz="2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3930893" y="3243096"/>
              <a:ext cx="1282211" cy="568569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ysClr val="windowText" lastClr="000000"/>
                  </a:solidFill>
                </a:rPr>
                <a:t>[K, V]</a:t>
              </a: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3930893" y="3811665"/>
              <a:ext cx="1282211" cy="568569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ysClr val="windowText" lastClr="000000"/>
                  </a:solidFill>
                </a:rPr>
                <a:t>[K, V]</a:t>
              </a: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3930893" y="4380234"/>
              <a:ext cx="1282211" cy="568569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ysClr val="windowText" lastClr="000000"/>
                  </a:solidFill>
                </a:rPr>
                <a:t>[K, V]</a:t>
              </a: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3930893" y="2674527"/>
              <a:ext cx="1282211" cy="568569"/>
            </a:xfrm>
            <a:prstGeom prst="rect">
              <a:avLst/>
            </a:prstGeom>
            <a:noFill/>
            <a:ln w="1016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ysClr val="windowText" lastClr="000000"/>
                  </a:solidFill>
                </a:rPr>
                <a:t>[K, V]</a:t>
              </a:r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3566617" y="2150454"/>
            <a:ext cx="20092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/>
              <a:t>The Reducer</a:t>
            </a:r>
            <a:endParaRPr lang="en-US" sz="2800" dirty="0"/>
          </a:p>
        </p:txBody>
      </p:sp>
      <p:sp>
        <p:nvSpPr>
          <p:cNvPr id="36" name="TextBox 35"/>
          <p:cNvSpPr txBox="1"/>
          <p:nvPr/>
        </p:nvSpPr>
        <p:spPr>
          <a:xfrm>
            <a:off x="3160739" y="4558419"/>
            <a:ext cx="18332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 smtClean="0"/>
              <a:t>Intermediate</a:t>
            </a:r>
          </a:p>
          <a:p>
            <a:pPr algn="r"/>
            <a:r>
              <a:rPr lang="en-US" sz="2000" b="1" dirty="0" smtClean="0"/>
              <a:t>Key/value pairs</a:t>
            </a:r>
            <a:endParaRPr lang="en-US" sz="2000" b="1" dirty="0"/>
          </a:p>
        </p:txBody>
      </p:sp>
      <p:cxnSp>
        <p:nvCxnSpPr>
          <p:cNvPr id="37" name="Curved Connector 36"/>
          <p:cNvCxnSpPr/>
          <p:nvPr/>
        </p:nvCxnSpPr>
        <p:spPr>
          <a:xfrm flipV="1">
            <a:off x="5116107" y="4232955"/>
            <a:ext cx="1036629" cy="646129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8168634" y="2290704"/>
            <a:ext cx="0" cy="4085828"/>
          </a:xfrm>
          <a:prstGeom prst="straightConnector1">
            <a:avLst/>
          </a:prstGeom>
          <a:ln w="63500">
            <a:solidFill>
              <a:schemeClr val="tx1">
                <a:lumMod val="50000"/>
                <a:lumOff val="50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8270984" y="3826393"/>
            <a:ext cx="64633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/>
              <a:t>4.8</a:t>
            </a:r>
            <a:endParaRPr lang="ko-KR" altLang="en-US" sz="2800" b="1" dirty="0" smtClean="0"/>
          </a:p>
          <a:p>
            <a:r>
              <a:rPr lang="en-US" sz="2800" b="1" dirty="0" smtClean="0"/>
              <a:t>GB</a:t>
            </a:r>
            <a:endParaRPr lang="en-US" sz="2800" b="1" dirty="0"/>
          </a:p>
        </p:txBody>
      </p:sp>
      <p:cxnSp>
        <p:nvCxnSpPr>
          <p:cNvPr id="51" name="Straight Arrow Connector 50"/>
          <p:cNvCxnSpPr/>
          <p:nvPr/>
        </p:nvCxnSpPr>
        <p:spPr>
          <a:xfrm flipH="1">
            <a:off x="5975279" y="5552697"/>
            <a:ext cx="7981" cy="823835"/>
          </a:xfrm>
          <a:prstGeom prst="straightConnector1">
            <a:avLst/>
          </a:prstGeom>
          <a:ln w="63500">
            <a:solidFill>
              <a:schemeClr val="tx1">
                <a:lumMod val="50000"/>
                <a:lumOff val="50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4706661" y="5562227"/>
            <a:ext cx="1091546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b="1" dirty="0" smtClean="0"/>
              <a:t>almost</a:t>
            </a:r>
            <a:endParaRPr lang="ko-KR" altLang="en-US" sz="2400" b="1" dirty="0" smtClean="0"/>
          </a:p>
          <a:p>
            <a:pPr algn="r"/>
            <a:r>
              <a:rPr lang="en-US" altLang="ko-KR" sz="2600" b="1" dirty="0" smtClean="0"/>
              <a:t>1</a:t>
            </a:r>
            <a:r>
              <a:rPr lang="ko-KR" altLang="en-US" sz="2600" b="1" dirty="0" smtClean="0"/>
              <a:t> </a:t>
            </a:r>
            <a:r>
              <a:rPr lang="en-US" sz="2600" b="1" dirty="0" smtClean="0"/>
              <a:t>GB</a:t>
            </a:r>
            <a:endParaRPr lang="en-US" sz="2600" b="1" dirty="0"/>
          </a:p>
        </p:txBody>
      </p:sp>
      <p:grpSp>
        <p:nvGrpSpPr>
          <p:cNvPr id="30" name="Group 29"/>
          <p:cNvGrpSpPr/>
          <p:nvPr/>
        </p:nvGrpSpPr>
        <p:grpSpPr>
          <a:xfrm>
            <a:off x="661824" y="2852454"/>
            <a:ext cx="2021305" cy="1884745"/>
            <a:chOff x="661824" y="2852454"/>
            <a:chExt cx="2021305" cy="1884745"/>
          </a:xfrm>
        </p:grpSpPr>
        <p:sp>
          <p:nvSpPr>
            <p:cNvPr id="26" name="Rounded Rectangular Callout 25"/>
            <p:cNvSpPr/>
            <p:nvPr/>
          </p:nvSpPr>
          <p:spPr>
            <a:xfrm>
              <a:off x="661824" y="2852454"/>
              <a:ext cx="2021305" cy="1884745"/>
            </a:xfrm>
            <a:prstGeom prst="wedgeRoundRectCallout">
              <a:avLst>
                <a:gd name="adj1" fmla="val 86905"/>
                <a:gd name="adj2" fmla="val -21126"/>
                <a:gd name="adj3" fmla="val 16667"/>
              </a:avLst>
            </a:prstGeom>
            <a:solidFill>
              <a:schemeClr val="bg1"/>
            </a:solidFill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802914" y="3102328"/>
              <a:ext cx="1744259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dirty="0" smtClean="0"/>
                <a:t>I just have </a:t>
              </a:r>
            </a:p>
            <a:p>
              <a:pPr algn="ctr"/>
              <a:r>
                <a:rPr lang="en-US" sz="2800" dirty="0" smtClean="0">
                  <a:solidFill>
                    <a:schemeClr val="accent5"/>
                  </a:solidFill>
                </a:rPr>
                <a:t>1GB</a:t>
              </a:r>
              <a:r>
                <a:rPr lang="en-US" sz="2800" dirty="0">
                  <a:solidFill>
                    <a:schemeClr val="accent5"/>
                  </a:solidFill>
                </a:rPr>
                <a:t> </a:t>
              </a:r>
              <a:r>
                <a:rPr lang="en-US" sz="2800" dirty="0" smtClean="0"/>
                <a:t>Heap </a:t>
              </a:r>
            </a:p>
            <a:p>
              <a:pPr algn="ctr"/>
              <a:r>
                <a:rPr lang="en-US" sz="2800" dirty="0" smtClean="0"/>
                <a:t>Space</a:t>
              </a:r>
              <a:r>
                <a:rPr lang="en-US" altLang="ko-KR" sz="2800" dirty="0" smtClean="0"/>
                <a:t>!</a:t>
              </a:r>
              <a:endParaRPr lang="en-US" sz="2800" dirty="0"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5324757" y="3105541"/>
            <a:ext cx="2393069" cy="815498"/>
            <a:chOff x="5323983" y="3102328"/>
            <a:chExt cx="2393069" cy="815498"/>
          </a:xfrm>
        </p:grpSpPr>
        <p:sp>
          <p:nvSpPr>
            <p:cNvPr id="41" name="Rectangle 40"/>
            <p:cNvSpPr/>
            <p:nvPr/>
          </p:nvSpPr>
          <p:spPr>
            <a:xfrm>
              <a:off x="6434842" y="3102328"/>
              <a:ext cx="1282210" cy="815498"/>
            </a:xfrm>
            <a:prstGeom prst="rect">
              <a:avLst/>
            </a:prstGeom>
            <a:noFill/>
            <a:ln w="1047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42" name="Straight Arrow Connector 41"/>
            <p:cNvCxnSpPr/>
            <p:nvPr/>
          </p:nvCxnSpPr>
          <p:spPr>
            <a:xfrm flipV="1">
              <a:off x="5323983" y="3425125"/>
              <a:ext cx="1127368" cy="3874"/>
            </a:xfrm>
            <a:prstGeom prst="straightConnector1">
              <a:avLst/>
            </a:prstGeom>
            <a:ln w="104775">
              <a:solidFill>
                <a:srgbClr val="FF0000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TextBox 42"/>
          <p:cNvSpPr txBox="1"/>
          <p:nvPr/>
        </p:nvSpPr>
        <p:spPr>
          <a:xfrm>
            <a:off x="4709070" y="5562227"/>
            <a:ext cx="1091546" cy="89255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b="1" dirty="0" smtClean="0">
                <a:solidFill>
                  <a:srgbClr val="FF0000"/>
                </a:solidFill>
              </a:rPr>
              <a:t>almost</a:t>
            </a:r>
            <a:endParaRPr lang="ko-KR" altLang="en-US" sz="2400" b="1" dirty="0" smtClean="0">
              <a:solidFill>
                <a:srgbClr val="FF0000"/>
              </a:solidFill>
            </a:endParaRPr>
          </a:p>
          <a:p>
            <a:pPr algn="r"/>
            <a:r>
              <a:rPr lang="en-US" altLang="ko-KR" sz="2600" b="1" dirty="0" smtClean="0">
                <a:solidFill>
                  <a:srgbClr val="FF0000"/>
                </a:solidFill>
              </a:rPr>
              <a:t>1</a:t>
            </a:r>
            <a:r>
              <a:rPr lang="ko-KR" altLang="en-US" sz="2600" b="1" dirty="0" smtClean="0">
                <a:solidFill>
                  <a:srgbClr val="FF0000"/>
                </a:solidFill>
              </a:rPr>
              <a:t> </a:t>
            </a:r>
            <a:r>
              <a:rPr lang="en-US" sz="2600" b="1" dirty="0" smtClean="0">
                <a:solidFill>
                  <a:srgbClr val="FF0000"/>
                </a:solidFill>
              </a:rPr>
              <a:t>GB</a:t>
            </a:r>
            <a:endParaRPr lang="en-US" sz="2600" b="1" dirty="0">
              <a:solidFill>
                <a:srgbClr val="FF0000"/>
              </a:solidFill>
            </a:endParaRPr>
          </a:p>
        </p:txBody>
      </p:sp>
      <p:cxnSp>
        <p:nvCxnSpPr>
          <p:cNvPr id="46" name="Curved Connector 45"/>
          <p:cNvCxnSpPr/>
          <p:nvPr/>
        </p:nvCxnSpPr>
        <p:spPr>
          <a:xfrm rot="16200000" flipH="1">
            <a:off x="1560534" y="5022000"/>
            <a:ext cx="754014" cy="610856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704951" y="5759091"/>
            <a:ext cx="31323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Java heap </a:t>
            </a:r>
            <a:r>
              <a:rPr lang="en-US" sz="2000" b="1" dirty="0">
                <a:solidFill>
                  <a:srgbClr val="0070C0"/>
                </a:solidFill>
              </a:rPr>
              <a:t>can’t contain </a:t>
            </a:r>
            <a:endParaRPr lang="en-US" sz="2000" b="1" dirty="0" smtClean="0">
              <a:solidFill>
                <a:srgbClr val="0070C0"/>
              </a:solidFill>
            </a:endParaRPr>
          </a:p>
          <a:p>
            <a:r>
              <a:rPr lang="en-US" sz="2000" b="1" dirty="0" smtClean="0">
                <a:solidFill>
                  <a:srgbClr val="0070C0"/>
                </a:solidFill>
              </a:rPr>
              <a:t>Intermediate data structure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186860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43" grpId="0" animBg="1"/>
      <p:bldP spid="5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4294967295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0629" y="259897"/>
            <a:ext cx="9720943" cy="6262005"/>
          </a:xfrm>
        </p:spPr>
      </p:pic>
      <p:sp>
        <p:nvSpPr>
          <p:cNvPr id="5" name="Rectangle 4"/>
          <p:cNvSpPr/>
          <p:nvPr/>
        </p:nvSpPr>
        <p:spPr>
          <a:xfrm>
            <a:off x="152401" y="2734130"/>
            <a:ext cx="5301342" cy="49150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Curved Connector 8"/>
          <p:cNvCxnSpPr/>
          <p:nvPr/>
        </p:nvCxnSpPr>
        <p:spPr>
          <a:xfrm rot="10800000" flipV="1">
            <a:off x="1691232" y="1171688"/>
            <a:ext cx="728831" cy="283349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420063" y="837545"/>
            <a:ext cx="618733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Configuration was:</a:t>
            </a:r>
          </a:p>
          <a:p>
            <a:r>
              <a:rPr lang="en-US" sz="2000" b="1" dirty="0" smtClean="0">
                <a:solidFill>
                  <a:schemeClr val="accent5"/>
                </a:solidFill>
              </a:rPr>
              <a:t>1.3GB</a:t>
            </a:r>
            <a:r>
              <a:rPr lang="en-US" sz="2000" b="1" dirty="0" smtClean="0"/>
              <a:t> Input, </a:t>
            </a:r>
            <a:r>
              <a:rPr lang="en-US" sz="2000" b="1" dirty="0" smtClean="0">
                <a:solidFill>
                  <a:schemeClr val="accent5"/>
                </a:solidFill>
              </a:rPr>
              <a:t>256MB </a:t>
            </a:r>
            <a:r>
              <a:rPr lang="en-US" sz="2000" b="1" dirty="0" smtClean="0"/>
              <a:t>Split size, </a:t>
            </a:r>
            <a:r>
              <a:rPr lang="en-US" sz="2000" b="1" dirty="0" smtClean="0">
                <a:solidFill>
                  <a:schemeClr val="accent5"/>
                </a:solidFill>
              </a:rPr>
              <a:t>1024MB </a:t>
            </a:r>
            <a:r>
              <a:rPr lang="en-US" sz="2000" b="1" dirty="0" smtClean="0"/>
              <a:t>Java Heap Space </a:t>
            </a:r>
            <a:endParaRPr lang="en-US" sz="2000" b="1" dirty="0"/>
          </a:p>
        </p:txBody>
      </p:sp>
      <p:cxnSp>
        <p:nvCxnSpPr>
          <p:cNvPr id="17" name="Curved Connector 16"/>
          <p:cNvCxnSpPr/>
          <p:nvPr/>
        </p:nvCxnSpPr>
        <p:spPr>
          <a:xfrm rot="10800000" flipV="1">
            <a:off x="5591415" y="2523186"/>
            <a:ext cx="413658" cy="301335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6041570" y="2279587"/>
            <a:ext cx="26093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FF0000"/>
                </a:solidFill>
              </a:rPr>
              <a:t>Error: Java heap space </a:t>
            </a:r>
            <a:endParaRPr 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298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>
              <a:buFont typeface="Arial" charset="0"/>
              <a:buChar char="•"/>
            </a:pPr>
            <a:r>
              <a:rPr lang="en-US" dirty="0" smtClean="0"/>
              <a:t> Introduction</a:t>
            </a:r>
          </a:p>
          <a:p>
            <a:pPr>
              <a:buFont typeface="Arial" charset="0"/>
              <a:buChar char="•"/>
            </a:pPr>
            <a:r>
              <a:rPr lang="en-US" dirty="0" smtClean="0"/>
              <a:t> What is </a:t>
            </a:r>
            <a:r>
              <a:rPr lang="en-US" dirty="0" smtClean="0">
                <a:solidFill>
                  <a:schemeClr val="accent5"/>
                </a:solidFill>
              </a:rPr>
              <a:t>MapReduce?</a:t>
            </a:r>
            <a:endParaRPr lang="ko-KR" altLang="en-US" dirty="0" smtClean="0"/>
          </a:p>
          <a:p>
            <a:pPr>
              <a:buFont typeface="Arial" charset="0"/>
              <a:buChar char="•"/>
            </a:pPr>
            <a:r>
              <a:rPr lang="en-US" dirty="0" smtClean="0"/>
              <a:t> How does MapReduce </a:t>
            </a:r>
            <a:r>
              <a:rPr lang="en-US" dirty="0" smtClean="0">
                <a:solidFill>
                  <a:schemeClr val="accent5"/>
                </a:solidFill>
              </a:rPr>
              <a:t>work?</a:t>
            </a:r>
            <a:endParaRPr lang="en-US" dirty="0" smtClean="0"/>
          </a:p>
          <a:p>
            <a:pPr>
              <a:buFont typeface="Arial" charset="0"/>
              <a:buChar char="•"/>
            </a:pPr>
            <a:r>
              <a:rPr lang="en-US" dirty="0" smtClean="0"/>
              <a:t> </a:t>
            </a:r>
            <a:r>
              <a:rPr lang="en-US" dirty="0" smtClean="0">
                <a:solidFill>
                  <a:schemeClr val="accent5"/>
                </a:solidFill>
              </a:rPr>
              <a:t>Limitations </a:t>
            </a:r>
            <a:r>
              <a:rPr lang="en-US" dirty="0" smtClean="0"/>
              <a:t>of MapReduce</a:t>
            </a:r>
          </a:p>
          <a:p>
            <a:pPr>
              <a:buFont typeface="Arial" charset="0"/>
              <a:buChar char="•"/>
            </a:pPr>
            <a:r>
              <a:rPr lang="en-US" altLang="ko-KR" dirty="0" smtClean="0"/>
              <a:t> What is our </a:t>
            </a:r>
            <a:r>
              <a:rPr lang="en-US" altLang="ko-KR" dirty="0" smtClean="0">
                <a:solidFill>
                  <a:schemeClr val="accent5"/>
                </a:solidFill>
              </a:rPr>
              <a:t>goals</a:t>
            </a:r>
            <a:r>
              <a:rPr lang="en-US" altLang="ko-KR" dirty="0" smtClean="0"/>
              <a:t>?</a:t>
            </a:r>
            <a:endParaRPr lang="ko-KR" altLang="en-US" dirty="0" smtClean="0"/>
          </a:p>
          <a:p>
            <a:pPr>
              <a:buFont typeface="Arial" charset="0"/>
              <a:buChar char="•"/>
            </a:pPr>
            <a:r>
              <a:rPr lang="ko-KR" altLang="en-US" dirty="0"/>
              <a:t> </a:t>
            </a:r>
            <a:r>
              <a:rPr lang="en-US" dirty="0" smtClean="0"/>
              <a:t>Operation test</a:t>
            </a:r>
          </a:p>
          <a:p>
            <a:pPr>
              <a:buFont typeface="Arial" charset="0"/>
              <a:buChar char="•"/>
            </a:pPr>
            <a:r>
              <a:rPr lang="en-US" dirty="0" smtClean="0"/>
              <a:t> </a:t>
            </a:r>
            <a:r>
              <a:rPr lang="en-US" dirty="0" smtClean="0">
                <a:solidFill>
                  <a:schemeClr val="accent5"/>
                </a:solidFill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468703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Summary of </a:t>
            </a:r>
            <a:r>
              <a:rPr lang="en-US" dirty="0" smtClean="0">
                <a:solidFill>
                  <a:schemeClr val="accent5"/>
                </a:solidFill>
              </a:rPr>
              <a:t>Solution</a:t>
            </a:r>
            <a:endParaRPr lang="en-US" sz="3600" dirty="0">
              <a:solidFill>
                <a:schemeClr val="accent5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Modify the </a:t>
            </a:r>
            <a:r>
              <a:rPr lang="en-US" dirty="0" smtClean="0">
                <a:solidFill>
                  <a:schemeClr val="accent5"/>
                </a:solidFill>
              </a:rPr>
              <a:t>Configuration parameters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Alter the </a:t>
            </a:r>
            <a:r>
              <a:rPr lang="en-US" dirty="0" smtClean="0">
                <a:solidFill>
                  <a:schemeClr val="accent5"/>
                </a:solidFill>
              </a:rPr>
              <a:t>program’s algorithm</a:t>
            </a:r>
            <a:br>
              <a:rPr lang="en-US" dirty="0" smtClean="0">
                <a:solidFill>
                  <a:schemeClr val="accent5"/>
                </a:solidFill>
              </a:rPr>
            </a:br>
            <a:r>
              <a:rPr lang="en-US" sz="3200" dirty="0" smtClean="0"/>
              <a:t>:</a:t>
            </a:r>
            <a:r>
              <a:rPr lang="en-US" sz="2400" dirty="0" smtClean="0"/>
              <a:t> Some alternative solution was suggested from the site</a:t>
            </a:r>
            <a:r>
              <a:rPr lang="en-US" sz="2400" dirty="0" smtClean="0">
                <a:solidFill>
                  <a:schemeClr val="accent5"/>
                </a:solidFill>
              </a:rPr>
              <a:t/>
            </a:r>
            <a:br>
              <a:rPr lang="en-US" sz="2400" dirty="0" smtClean="0">
                <a:solidFill>
                  <a:schemeClr val="accent5"/>
                </a:solidFill>
              </a:rPr>
            </a:br>
            <a:r>
              <a:rPr lang="en-US" sz="2400" dirty="0" smtClean="0"/>
              <a:t>    -&gt; </a:t>
            </a:r>
            <a:r>
              <a:rPr lang="en-US" sz="2400" b="1" dirty="0" smtClean="0">
                <a:solidFill>
                  <a:schemeClr val="accent5"/>
                </a:solidFill>
              </a:rPr>
              <a:t>Succeed</a:t>
            </a:r>
            <a:r>
              <a:rPr lang="en-US" sz="2400" dirty="0" smtClean="0"/>
              <a:t> with original version failed Configuration </a:t>
            </a:r>
            <a:r>
              <a:rPr lang="en-US" sz="2400" dirty="0" smtClean="0">
                <a:solidFill>
                  <a:schemeClr val="accent5"/>
                </a:solidFill>
              </a:rPr>
              <a:t/>
            </a:r>
            <a:br>
              <a:rPr lang="en-US" sz="2400" dirty="0" smtClean="0">
                <a:solidFill>
                  <a:schemeClr val="accent5"/>
                </a:solidFill>
              </a:rPr>
            </a:br>
            <a:r>
              <a:rPr lang="en-US" sz="2400" dirty="0" smtClean="0"/>
              <a:t>            ( 256MB Split size &amp; 1024MB Java heap size )</a:t>
            </a:r>
            <a:endParaRPr lang="en-US" sz="2400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0249685"/>
              </p:ext>
            </p:extLst>
          </p:nvPr>
        </p:nvGraphicFramePr>
        <p:xfrm>
          <a:off x="1013969" y="2538708"/>
          <a:ext cx="7116061" cy="13624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8535"/>
                <a:gridCol w="1311966"/>
                <a:gridCol w="2252780"/>
                <a:gridCol w="2252780"/>
              </a:tblGrid>
              <a:tr h="539487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100" b="1" dirty="0" smtClean="0">
                          <a:solidFill>
                            <a:schemeClr val="bg1"/>
                          </a:solidFill>
                        </a:rPr>
                        <a:t>Java</a:t>
                      </a:r>
                      <a:r>
                        <a:rPr lang="en-US" sz="2100" b="1" baseline="0" dirty="0" smtClean="0">
                          <a:solidFill>
                            <a:schemeClr val="bg1"/>
                          </a:solidFill>
                        </a:rPr>
                        <a:t> Heap size</a:t>
                      </a:r>
                      <a:endParaRPr lang="en-US" sz="2100" b="1" dirty="0" smtClean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72157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 smtClean="0">
                          <a:solidFill>
                            <a:schemeClr val="bg1"/>
                          </a:solidFill>
                        </a:rPr>
                        <a:t>1024MB</a:t>
                      </a:r>
                      <a:endParaRPr lang="en-US" sz="2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7215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 smtClean="0">
                          <a:solidFill>
                            <a:schemeClr val="bg1"/>
                          </a:solidFill>
                        </a:rPr>
                        <a:t>2048MB</a:t>
                      </a:r>
                      <a:endParaRPr lang="en-US" sz="2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72157"/>
                      </a:schemeClr>
                    </a:solidFill>
                  </a:tcPr>
                </a:tc>
              </a:tr>
              <a:tr h="350520">
                <a:tc rowSpan="2">
                  <a:txBody>
                    <a:bodyPr/>
                    <a:lstStyle/>
                    <a:p>
                      <a:pPr algn="ctr"/>
                      <a:r>
                        <a:rPr lang="en-US" sz="2100" b="1" dirty="0" smtClean="0">
                          <a:solidFill>
                            <a:schemeClr val="bg1"/>
                          </a:solidFill>
                        </a:rPr>
                        <a:t>Split</a:t>
                      </a:r>
                      <a:r>
                        <a:rPr lang="en-US" sz="2100" b="1" baseline="0" dirty="0" smtClean="0">
                          <a:solidFill>
                            <a:schemeClr val="bg1"/>
                          </a:solidFill>
                        </a:rPr>
                        <a:t> s</a:t>
                      </a:r>
                      <a:r>
                        <a:rPr lang="en-US" sz="2100" b="1" dirty="0" smtClean="0">
                          <a:solidFill>
                            <a:schemeClr val="bg1"/>
                          </a:solidFill>
                        </a:rPr>
                        <a:t>ize</a:t>
                      </a:r>
                      <a:endParaRPr lang="en-US" sz="21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1" dirty="0" smtClean="0">
                          <a:solidFill>
                            <a:schemeClr val="bg1"/>
                          </a:solidFill>
                        </a:rPr>
                        <a:t>128 MB</a:t>
                      </a:r>
                      <a:endParaRPr lang="en-US" sz="21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1" dirty="0" smtClean="0">
                          <a:solidFill>
                            <a:schemeClr val="accent5"/>
                          </a:solidFill>
                        </a:rPr>
                        <a:t>Succeed</a:t>
                      </a:r>
                      <a:endParaRPr lang="en-US" sz="2000" b="1" dirty="0">
                        <a:solidFill>
                          <a:schemeClr val="accent5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1" dirty="0" smtClean="0">
                          <a:solidFill>
                            <a:schemeClr val="accent5"/>
                          </a:solidFill>
                        </a:rPr>
                        <a:t>Succeed</a:t>
                      </a:r>
                      <a:endParaRPr lang="en-US" sz="2100" b="1" dirty="0">
                        <a:solidFill>
                          <a:schemeClr val="accent5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5052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1" dirty="0" smtClean="0">
                          <a:solidFill>
                            <a:schemeClr val="bg1"/>
                          </a:solidFill>
                        </a:rPr>
                        <a:t>256 MB</a:t>
                      </a:r>
                      <a:endParaRPr lang="en-US" sz="21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1" dirty="0" smtClean="0">
                          <a:solidFill>
                            <a:srgbClr val="FF0000"/>
                          </a:solidFill>
                        </a:rPr>
                        <a:t>Failed</a:t>
                      </a:r>
                      <a:endParaRPr lang="en-US" sz="21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1" dirty="0" smtClean="0">
                          <a:solidFill>
                            <a:schemeClr val="accent5"/>
                          </a:solidFill>
                        </a:rPr>
                        <a:t>Succeed</a:t>
                      </a:r>
                      <a:endParaRPr lang="en-US" sz="2000" b="1" dirty="0">
                        <a:solidFill>
                          <a:schemeClr val="accent5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7346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mtClean="0">
                <a:solidFill>
                  <a:schemeClr val="accent5"/>
                </a:solidFill>
              </a:rPr>
              <a:t>Conclusion</a:t>
            </a:r>
            <a:endParaRPr lang="en-US" sz="3600" dirty="0">
              <a:solidFill>
                <a:schemeClr val="accent5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 How </a:t>
            </a:r>
            <a:r>
              <a:rPr lang="en-US" sz="3200" dirty="0"/>
              <a:t>to s</a:t>
            </a:r>
            <a:r>
              <a:rPr lang="en-US" sz="3200" dirty="0" smtClean="0"/>
              <a:t>olve the </a:t>
            </a:r>
            <a:r>
              <a:rPr lang="en-US" sz="3200" dirty="0" smtClean="0">
                <a:solidFill>
                  <a:schemeClr val="accent5"/>
                </a:solidFill>
              </a:rPr>
              <a:t>poor performance</a:t>
            </a:r>
            <a:endParaRPr lang="en-US" sz="3200" dirty="0">
              <a:solidFill>
                <a:schemeClr val="accent5"/>
              </a:solidFill>
            </a:endParaRPr>
          </a:p>
          <a:p>
            <a:pPr marL="457200" lvl="1" indent="0">
              <a:buNone/>
            </a:pPr>
            <a:r>
              <a:rPr lang="en-US" sz="2800" dirty="0" smtClean="0"/>
              <a:t>1. Adjust ‘</a:t>
            </a:r>
            <a:r>
              <a:rPr lang="en-US" sz="2800" dirty="0" smtClean="0">
                <a:solidFill>
                  <a:schemeClr val="accent5"/>
                </a:solidFill>
              </a:rPr>
              <a:t>split size</a:t>
            </a:r>
            <a:r>
              <a:rPr lang="en-US" sz="2800" dirty="0" smtClean="0"/>
              <a:t>’</a:t>
            </a:r>
            <a:br>
              <a:rPr lang="en-US" sz="2800" dirty="0" smtClean="0"/>
            </a:br>
            <a:r>
              <a:rPr lang="en-US" sz="2800" dirty="0"/>
              <a:t> </a:t>
            </a:r>
            <a:r>
              <a:rPr lang="en-US" sz="2800" dirty="0" smtClean="0"/>
              <a:t>  -</a:t>
            </a:r>
            <a:r>
              <a:rPr lang="en-US" dirty="0" smtClean="0"/>
              <a:t> the more ‘split size’, the less time to spend</a:t>
            </a:r>
          </a:p>
          <a:p>
            <a:pPr marL="457200" lvl="1" indent="0">
              <a:buNone/>
            </a:pPr>
            <a:r>
              <a:rPr lang="en-US" sz="2800" dirty="0" smtClean="0"/>
              <a:t>2. Adjust </a:t>
            </a:r>
            <a:r>
              <a:rPr lang="en-US" altLang="ko-KR" sz="2800" dirty="0" smtClean="0"/>
              <a:t>‘</a:t>
            </a:r>
            <a:r>
              <a:rPr lang="en-US" sz="2800" dirty="0" smtClean="0">
                <a:solidFill>
                  <a:schemeClr val="accent5"/>
                </a:solidFill>
              </a:rPr>
              <a:t>map task capacity</a:t>
            </a:r>
            <a:r>
              <a:rPr lang="en-US" altLang="ko-KR" sz="2800" dirty="0" smtClean="0"/>
              <a:t>’</a:t>
            </a:r>
            <a:r>
              <a:rPr lang="ko-KR" altLang="en-US" sz="2800" dirty="0" smtClean="0">
                <a:solidFill>
                  <a:schemeClr val="accent5"/>
                </a:solidFill>
              </a:rPr>
              <a:t> </a:t>
            </a:r>
            <a:r>
              <a:rPr lang="en-US" altLang="ko-KR" sz="2800" dirty="0" smtClean="0">
                <a:solidFill>
                  <a:schemeClr val="accent5"/>
                </a:solidFill>
              </a:rPr>
              <a:t/>
            </a:r>
            <a:br>
              <a:rPr lang="en-US" altLang="ko-KR" sz="2800" dirty="0" smtClean="0">
                <a:solidFill>
                  <a:schemeClr val="accent5"/>
                </a:solidFill>
              </a:rPr>
            </a:br>
            <a:r>
              <a:rPr lang="en-US" altLang="ko-KR" sz="2800" dirty="0" smtClean="0">
                <a:solidFill>
                  <a:schemeClr val="accent5"/>
                </a:solidFill>
              </a:rPr>
              <a:t>   </a:t>
            </a:r>
            <a:r>
              <a:rPr lang="en-US" altLang="ko-KR" sz="2800" dirty="0" smtClean="0"/>
              <a:t>-</a:t>
            </a:r>
            <a:r>
              <a:rPr lang="en-US" altLang="ko-KR" dirty="0" smtClean="0"/>
              <a:t> </a:t>
            </a:r>
            <a:r>
              <a:rPr lang="en-US" dirty="0" smtClean="0"/>
              <a:t>suitable for input file size</a:t>
            </a:r>
            <a:br>
              <a:rPr lang="en-US" dirty="0" smtClean="0"/>
            </a:br>
            <a:r>
              <a:rPr lang="en-US" dirty="0" smtClean="0"/>
              <a:t>   </a:t>
            </a:r>
            <a:r>
              <a:rPr lang="en-US" sz="2800" dirty="0" smtClean="0"/>
              <a:t>-</a:t>
            </a:r>
            <a:r>
              <a:rPr lang="en-US" dirty="0" smtClean="0"/>
              <a:t> Big size of map task capacity is not always right</a:t>
            </a:r>
            <a:endParaRPr lang="en-US" dirty="0"/>
          </a:p>
          <a:p>
            <a:r>
              <a:rPr lang="en-US" sz="3200" dirty="0" smtClean="0"/>
              <a:t> If </a:t>
            </a:r>
            <a:r>
              <a:rPr lang="en-US" sz="3200" dirty="0" smtClean="0">
                <a:solidFill>
                  <a:schemeClr val="accent5"/>
                </a:solidFill>
              </a:rPr>
              <a:t>intermediate data structure</a:t>
            </a:r>
            <a:r>
              <a:rPr lang="en-US" sz="3200" dirty="0" smtClean="0"/>
              <a:t> is too large,  </a:t>
            </a:r>
            <a:r>
              <a:rPr lang="en-US" sz="3200" dirty="0"/>
              <a:t/>
            </a:r>
            <a:br>
              <a:rPr lang="en-US" sz="3200" dirty="0"/>
            </a:br>
            <a:r>
              <a:rPr lang="en-US" dirty="0" smtClean="0"/>
              <a:t>    </a:t>
            </a:r>
            <a:r>
              <a:rPr lang="en-US" sz="3200" dirty="0" smtClean="0"/>
              <a:t>-</a:t>
            </a:r>
            <a:r>
              <a:rPr lang="en-US" dirty="0" smtClean="0"/>
              <a:t>  Modify the </a:t>
            </a:r>
            <a:r>
              <a:rPr lang="en-US" dirty="0" smtClean="0">
                <a:solidFill>
                  <a:schemeClr val="accent5"/>
                </a:solidFill>
              </a:rPr>
              <a:t>configuration parameter </a:t>
            </a:r>
            <a:r>
              <a:rPr lang="en-US" dirty="0" smtClean="0"/>
              <a:t>or   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sz="3200" dirty="0" smtClean="0"/>
              <a:t>-</a:t>
            </a:r>
            <a:r>
              <a:rPr lang="en-US" dirty="0" smtClean="0"/>
              <a:t>  Alter the </a:t>
            </a:r>
            <a:r>
              <a:rPr lang="en-US" dirty="0" smtClean="0">
                <a:solidFill>
                  <a:schemeClr val="accent5"/>
                </a:solidFill>
              </a:rPr>
              <a:t>program’s algorithm</a:t>
            </a:r>
          </a:p>
        </p:txBody>
      </p:sp>
    </p:spTree>
    <p:extLst>
      <p:ext uri="{BB962C8B-B14F-4D97-AF65-F5344CB8AC3E}">
        <p14:creationId xmlns:p14="http://schemas.microsoft.com/office/powerpoint/2010/main" val="632651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References</a:t>
            </a:r>
            <a:endParaRPr lang="en-US" b="1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[1] Jeffrey </a:t>
            </a:r>
            <a:r>
              <a:rPr lang="en-US" sz="2000" dirty="0" smtClean="0"/>
              <a:t>Dean and </a:t>
            </a:r>
            <a:r>
              <a:rPr lang="en-US" sz="2000" dirty="0"/>
              <a:t>Sanjay </a:t>
            </a:r>
            <a:r>
              <a:rPr lang="en-US" sz="2000" dirty="0" err="1" smtClean="0"/>
              <a:t>Ghemawat</a:t>
            </a:r>
            <a:r>
              <a:rPr lang="en-US" sz="2000" dirty="0" smtClean="0"/>
              <a:t>. (2004). “MapReduce: Simplified </a:t>
            </a:r>
            <a:r>
              <a:rPr lang="ko-KR" altLang="en-US" sz="2000" dirty="0" smtClean="0"/>
              <a:t/>
            </a:r>
            <a:br>
              <a:rPr lang="ko-KR" altLang="en-US" sz="2000" dirty="0" smtClean="0"/>
            </a:br>
            <a:r>
              <a:rPr lang="ko-KR" altLang="en-US" sz="2000" dirty="0" smtClean="0"/>
              <a:t>      </a:t>
            </a:r>
            <a:r>
              <a:rPr lang="en-US" sz="2000" dirty="0" smtClean="0"/>
              <a:t>Data Processing on Large Clusters”. [Online]. </a:t>
            </a:r>
            <a:r>
              <a:rPr lang="ko-KR" altLang="en-US" sz="2000" dirty="0" smtClean="0"/>
              <a:t/>
            </a:r>
            <a:br>
              <a:rPr lang="ko-KR" altLang="en-US" sz="2000" dirty="0" smtClean="0"/>
            </a:br>
            <a:r>
              <a:rPr lang="en-US" altLang="ko-KR" sz="1200" dirty="0"/>
              <a:t> </a:t>
            </a:r>
            <a:r>
              <a:rPr lang="en-US" altLang="ko-KR" sz="1200" dirty="0" smtClean="0"/>
              <a:t>  </a:t>
            </a:r>
            <a:r>
              <a:rPr lang="ko-KR" altLang="en-US" sz="1200" dirty="0" smtClean="0"/>
              <a:t>       </a:t>
            </a:r>
            <a:r>
              <a:rPr lang="en-US" altLang="ko-KR" sz="1200" dirty="0" smtClean="0"/>
              <a:t>A</a:t>
            </a:r>
            <a:r>
              <a:rPr lang="en-US" sz="1200" dirty="0" smtClean="0"/>
              <a:t>vailable:</a:t>
            </a:r>
            <a:r>
              <a:rPr lang="ko-KR" altLang="en-US" sz="1200" dirty="0" smtClean="0"/>
              <a:t> </a:t>
            </a:r>
            <a:r>
              <a:rPr lang="en-US" sz="1200" dirty="0" smtClean="0">
                <a:hlinkClick r:id="rId3"/>
              </a:rPr>
              <a:t>h</a:t>
            </a:r>
            <a:r>
              <a:rPr lang="en-US" altLang="ko-KR" sz="1200" dirty="0" smtClean="0">
                <a:hlinkClick r:id="rId3"/>
              </a:rPr>
              <a:t>ttp</a:t>
            </a:r>
            <a:r>
              <a:rPr lang="en-US" altLang="ko-KR" sz="1200" dirty="0">
                <a:hlinkClick r:id="rId3"/>
              </a:rPr>
              <a:t>://static.googleusercontent.com/media/research.google.com/ko//</a:t>
            </a:r>
            <a:r>
              <a:rPr lang="en-US" altLang="ko-KR" sz="1200" dirty="0" smtClean="0">
                <a:hlinkClick r:id="rId3"/>
              </a:rPr>
              <a:t>archive/mapreduce-osdi04.pdf</a:t>
            </a:r>
            <a:r>
              <a:rPr lang="en-US" altLang="ko-KR" sz="1200" dirty="0" smtClean="0"/>
              <a:t>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[2] 한기용, </a:t>
            </a:r>
            <a:r>
              <a:rPr lang="en-US" sz="2000" i="1" dirty="0" smtClean="0"/>
              <a:t>Do </a:t>
            </a:r>
            <a:r>
              <a:rPr lang="en-US" sz="2000" i="1" dirty="0"/>
              <a:t>it! 직접 해보는 하둡 </a:t>
            </a:r>
            <a:r>
              <a:rPr lang="en-US" sz="2000" i="1" dirty="0" smtClean="0"/>
              <a:t>프로그래밍</a:t>
            </a:r>
            <a:r>
              <a:rPr lang="en-US" sz="2000" dirty="0"/>
              <a:t>.</a:t>
            </a:r>
            <a:r>
              <a:rPr lang="en-US" sz="2000" dirty="0" smtClean="0"/>
              <a:t> Seoul</a:t>
            </a:r>
            <a:r>
              <a:rPr lang="en-US" altLang="ko-KR" sz="2000" dirty="0" smtClean="0"/>
              <a:t>: </a:t>
            </a:r>
            <a:r>
              <a:rPr lang="en-US" sz="2000" dirty="0" err="1" smtClean="0"/>
              <a:t>EasysPublishing</a:t>
            </a:r>
            <a:r>
              <a:rPr lang="en-US" sz="2000" dirty="0" smtClean="0"/>
              <a:t>, </a:t>
            </a:r>
            <a:br>
              <a:rPr lang="en-US" sz="2000" dirty="0" smtClean="0"/>
            </a:br>
            <a:r>
              <a:rPr lang="en-US" sz="2000" dirty="0" smtClean="0"/>
              <a:t>      2013</a:t>
            </a:r>
            <a:r>
              <a:rPr lang="en-US" altLang="ko-KR" sz="2000" dirty="0" smtClean="0"/>
              <a:t>.</a:t>
            </a:r>
            <a:endParaRPr lang="en-US" sz="2000" dirty="0"/>
          </a:p>
          <a:p>
            <a:endParaRPr lang="ko-KR" altLang="en-US" sz="2000" dirty="0" smtClean="0"/>
          </a:p>
          <a:p>
            <a:pPr marL="0" indent="0">
              <a:buNone/>
            </a:pPr>
            <a:r>
              <a:rPr lang="en-US" sz="2000" dirty="0" smtClean="0"/>
              <a:t>[</a:t>
            </a:r>
            <a:r>
              <a:rPr lang="en-US" sz="2000" dirty="0"/>
              <a:t>3] </a:t>
            </a:r>
            <a:r>
              <a:rPr lang="en-US" sz="2000" dirty="0" err="1"/>
              <a:t>Lijie</a:t>
            </a:r>
            <a:r>
              <a:rPr lang="en-US" sz="2000" dirty="0"/>
              <a:t> Xu, </a:t>
            </a:r>
            <a:r>
              <a:rPr lang="en-US" sz="2000" dirty="0" smtClean="0"/>
              <a:t>“An </a:t>
            </a:r>
            <a:r>
              <a:rPr lang="en-US" sz="2000" dirty="0"/>
              <a:t>Empirical study on real-world OOM cases in MapReduce 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      jobs, </a:t>
            </a:r>
            <a:r>
              <a:rPr lang="en-US" sz="2000" i="1" dirty="0" smtClean="0"/>
              <a:t>Chinese </a:t>
            </a:r>
            <a:r>
              <a:rPr lang="en-US" sz="2000" i="1" dirty="0"/>
              <a:t>Academy of </a:t>
            </a:r>
            <a:r>
              <a:rPr lang="en-US" sz="2000" i="1" dirty="0" smtClean="0"/>
              <a:t>Sciences.</a:t>
            </a:r>
            <a:endParaRPr lang="en-US" sz="2000" i="1" dirty="0"/>
          </a:p>
          <a:p>
            <a:endParaRPr lang="ko-KR" altLang="en-US" sz="2000" dirty="0" smtClean="0"/>
          </a:p>
          <a:p>
            <a:pPr marL="0" indent="0">
              <a:buNone/>
            </a:pPr>
            <a:r>
              <a:rPr lang="en-US" sz="2000" dirty="0" smtClean="0"/>
              <a:t>[</a:t>
            </a:r>
            <a:r>
              <a:rPr lang="en-US" sz="2000" dirty="0"/>
              <a:t>4] Donald </a:t>
            </a:r>
            <a:r>
              <a:rPr lang="en-US" sz="2000" dirty="0" smtClean="0"/>
              <a:t>Miner and </a:t>
            </a:r>
            <a:r>
              <a:rPr lang="en-US" sz="2000" dirty="0"/>
              <a:t>Adam Shook, </a:t>
            </a:r>
            <a:r>
              <a:rPr lang="en-US" sz="2000" i="1" dirty="0" err="1" smtClean="0"/>
              <a:t>MapReduce</a:t>
            </a:r>
            <a:r>
              <a:rPr lang="en-US" sz="2000" i="1" dirty="0" smtClean="0"/>
              <a:t> </a:t>
            </a:r>
            <a:r>
              <a:rPr lang="en-US" sz="2000" i="1" dirty="0"/>
              <a:t>Design </a:t>
            </a:r>
            <a:r>
              <a:rPr lang="en-US" sz="2000" i="1" dirty="0" smtClean="0"/>
              <a:t>Patterns</a:t>
            </a:r>
            <a:r>
              <a:rPr lang="en-US" sz="2000" dirty="0" smtClean="0"/>
              <a:t>. </a:t>
            </a:r>
            <a:r>
              <a:rPr lang="en-US" sz="2000" dirty="0"/>
              <a:t>O’Reilly 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      Media. </a:t>
            </a:r>
            <a:r>
              <a:rPr lang="en-US" sz="2000" dirty="0" err="1" smtClean="0"/>
              <a:t>Inc</a:t>
            </a:r>
            <a:r>
              <a:rPr lang="en-US" sz="2000" dirty="0"/>
              <a:t>,</a:t>
            </a:r>
            <a:r>
              <a:rPr lang="en-US" sz="2000" dirty="0" smtClean="0"/>
              <a:t> </a:t>
            </a:r>
            <a:r>
              <a:rPr lang="en-US" sz="2000" dirty="0"/>
              <a:t>2012.</a:t>
            </a:r>
          </a:p>
        </p:txBody>
      </p:sp>
    </p:spTree>
    <p:extLst>
      <p:ext uri="{BB962C8B-B14F-4D97-AF65-F5344CB8AC3E}">
        <p14:creationId xmlns:p14="http://schemas.microsoft.com/office/powerpoint/2010/main" val="420931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674688" y="4589464"/>
            <a:ext cx="7886700" cy="1500187"/>
          </a:xfrm>
        </p:spPr>
        <p:txBody>
          <a:bodyPr/>
          <a:lstStyle/>
          <a:p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And if you want to know more technical information,</a:t>
            </a:r>
            <a:b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lease enter our 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GitHub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repository.</a:t>
            </a:r>
          </a:p>
          <a:p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https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://</a:t>
            </a:r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github.com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/I-SURF-Hadoop/MapReduce</a:t>
            </a:r>
          </a:p>
        </p:txBody>
      </p:sp>
    </p:spTree>
    <p:extLst>
      <p:ext uri="{BB962C8B-B14F-4D97-AF65-F5344CB8AC3E}">
        <p14:creationId xmlns:p14="http://schemas.microsoft.com/office/powerpoint/2010/main" val="186391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appendix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How </a:t>
            </a:r>
            <a:r>
              <a:rPr lang="en-US" dirty="0"/>
              <a:t>does MapReduce </a:t>
            </a:r>
            <a:r>
              <a:rPr lang="en-US" dirty="0" smtClean="0"/>
              <a:t>really work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448790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MapReduce work?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86961" y="3078723"/>
            <a:ext cx="24705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[ Map Phase ]</a:t>
            </a:r>
            <a:endParaRPr lang="en-US" sz="3200" dirty="0"/>
          </a:p>
        </p:txBody>
      </p:sp>
      <p:sp>
        <p:nvSpPr>
          <p:cNvPr id="15" name="Rectangle 14"/>
          <p:cNvSpPr/>
          <p:nvPr/>
        </p:nvSpPr>
        <p:spPr>
          <a:xfrm>
            <a:off x="7233139" y="3502622"/>
            <a:ext cx="1282211" cy="56856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ysClr val="windowText" lastClr="000000"/>
                </a:solidFill>
              </a:rPr>
              <a:t>cat, 1</a:t>
            </a:r>
            <a:endParaRPr lang="en-US" sz="2400" dirty="0">
              <a:solidFill>
                <a:sysClr val="windowText" lastClr="000000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233139" y="4246310"/>
            <a:ext cx="1282211" cy="56856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ysClr val="windowText" lastClr="000000"/>
                </a:solidFill>
              </a:rPr>
              <a:t>dog, 1</a:t>
            </a:r>
            <a:endParaRPr lang="en-US" sz="2400" dirty="0">
              <a:solidFill>
                <a:sysClr val="windowText" lastClr="00000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7233138" y="5054760"/>
            <a:ext cx="1282211" cy="56856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ysClr val="windowText" lastClr="000000"/>
                </a:solidFill>
              </a:rPr>
              <a:t>sees, 1</a:t>
            </a:r>
            <a:endParaRPr lang="en-US" sz="2400" dirty="0">
              <a:solidFill>
                <a:sysClr val="windowText" lastClr="000000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7233138" y="5863210"/>
            <a:ext cx="1282211" cy="56856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ysClr val="windowText" lastClr="000000"/>
                </a:solidFill>
              </a:rPr>
              <a:t>the, 2</a:t>
            </a:r>
            <a:endParaRPr lang="en-US" sz="2400" dirty="0">
              <a:solidFill>
                <a:sysClr val="windowText" lastClr="0000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412728" y="2389915"/>
            <a:ext cx="2212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Combining &amp; Sorting 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63819" y="1348964"/>
            <a:ext cx="553561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i="1" smtClean="0">
                <a:solidFill>
                  <a:schemeClr val="accent5"/>
                </a:solidFill>
              </a:rPr>
              <a:t>The </a:t>
            </a:r>
            <a:r>
              <a:rPr lang="en-US" sz="2200" i="1" dirty="0" smtClean="0">
                <a:solidFill>
                  <a:schemeClr val="accent5"/>
                </a:solidFill>
              </a:rPr>
              <a:t>cat sees the dog, and the dog sees the </a:t>
            </a:r>
            <a:r>
              <a:rPr lang="en-US" sz="2200" i="1" smtClean="0">
                <a:solidFill>
                  <a:schemeClr val="accent5"/>
                </a:solidFill>
              </a:rPr>
              <a:t>cat.</a:t>
            </a:r>
            <a:endParaRPr lang="en-US" sz="2200" i="1" dirty="0">
              <a:solidFill>
                <a:schemeClr val="accent5"/>
              </a:solidFill>
            </a:endParaRPr>
          </a:p>
        </p:txBody>
      </p:sp>
      <p:cxnSp>
        <p:nvCxnSpPr>
          <p:cNvPr id="21" name="Straight Arrow Connector 20"/>
          <p:cNvCxnSpPr>
            <a:stCxn id="64" idx="3"/>
            <a:endCxn id="9" idx="1"/>
          </p:cNvCxnSpPr>
          <p:nvPr/>
        </p:nvCxnSpPr>
        <p:spPr>
          <a:xfrm>
            <a:off x="3731166" y="2510131"/>
            <a:ext cx="1021457" cy="8923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64" idx="3"/>
            <a:endCxn id="11" idx="1"/>
          </p:cNvCxnSpPr>
          <p:nvPr/>
        </p:nvCxnSpPr>
        <p:spPr>
          <a:xfrm>
            <a:off x="3731166" y="2510131"/>
            <a:ext cx="1021457" cy="752611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64" idx="3"/>
            <a:endCxn id="12" idx="1"/>
          </p:cNvCxnSpPr>
          <p:nvPr/>
        </p:nvCxnSpPr>
        <p:spPr>
          <a:xfrm>
            <a:off x="3731166" y="2510131"/>
            <a:ext cx="1021456" cy="1561061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64" idx="3"/>
            <a:endCxn id="13" idx="1"/>
          </p:cNvCxnSpPr>
          <p:nvPr/>
        </p:nvCxnSpPr>
        <p:spPr>
          <a:xfrm>
            <a:off x="3731166" y="2510131"/>
            <a:ext cx="1021456" cy="2369511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64" idx="3"/>
            <a:endCxn id="14" idx="1"/>
          </p:cNvCxnSpPr>
          <p:nvPr/>
        </p:nvCxnSpPr>
        <p:spPr>
          <a:xfrm>
            <a:off x="3731166" y="2510131"/>
            <a:ext cx="1021455" cy="3177961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11" idx="3"/>
            <a:endCxn id="15" idx="1"/>
          </p:cNvCxnSpPr>
          <p:nvPr/>
        </p:nvCxnSpPr>
        <p:spPr>
          <a:xfrm>
            <a:off x="6034834" y="3262742"/>
            <a:ext cx="1198305" cy="524165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14" idx="3"/>
            <a:endCxn id="16" idx="1"/>
          </p:cNvCxnSpPr>
          <p:nvPr/>
        </p:nvCxnSpPr>
        <p:spPr>
          <a:xfrm flipV="1">
            <a:off x="6034832" y="4530595"/>
            <a:ext cx="1198307" cy="1157497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12" idx="3"/>
            <a:endCxn id="17" idx="1"/>
          </p:cNvCxnSpPr>
          <p:nvPr/>
        </p:nvCxnSpPr>
        <p:spPr>
          <a:xfrm>
            <a:off x="6034833" y="4071192"/>
            <a:ext cx="1198305" cy="1267853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3" idx="3"/>
            <a:endCxn id="18" idx="1"/>
          </p:cNvCxnSpPr>
          <p:nvPr/>
        </p:nvCxnSpPr>
        <p:spPr>
          <a:xfrm>
            <a:off x="6034833" y="4879642"/>
            <a:ext cx="1198305" cy="1267853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9" idx="3"/>
            <a:endCxn id="18" idx="1"/>
          </p:cNvCxnSpPr>
          <p:nvPr/>
        </p:nvCxnSpPr>
        <p:spPr>
          <a:xfrm>
            <a:off x="6034834" y="2519054"/>
            <a:ext cx="1198304" cy="3628441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urved Connector 49"/>
          <p:cNvCxnSpPr/>
          <p:nvPr/>
        </p:nvCxnSpPr>
        <p:spPr>
          <a:xfrm rot="5400000" flipH="1" flipV="1">
            <a:off x="6548536" y="2888076"/>
            <a:ext cx="635863" cy="432427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4752623" y="2234769"/>
            <a:ext cx="1282211" cy="56856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ysClr val="windowText" lastClr="000000"/>
                </a:solidFill>
              </a:rPr>
              <a:t>t</a:t>
            </a:r>
            <a:r>
              <a:rPr lang="en-US" sz="2400" dirty="0" smtClean="0">
                <a:solidFill>
                  <a:sysClr val="windowText" lastClr="000000"/>
                </a:solidFill>
              </a:rPr>
              <a:t>he, 1</a:t>
            </a:r>
            <a:endParaRPr lang="en-US" sz="2400" dirty="0">
              <a:solidFill>
                <a:sysClr val="windowText" lastClr="0000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752623" y="2978457"/>
            <a:ext cx="1282211" cy="56856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ysClr val="windowText" lastClr="000000"/>
                </a:solidFill>
              </a:rPr>
              <a:t>cat, 1</a:t>
            </a:r>
            <a:endParaRPr lang="en-US" sz="2400" dirty="0">
              <a:solidFill>
                <a:sysClr val="windowText" lastClr="00000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752622" y="3786907"/>
            <a:ext cx="1282211" cy="56856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ysClr val="windowText" lastClr="000000"/>
                </a:solidFill>
              </a:rPr>
              <a:t>sees, 1</a:t>
            </a:r>
            <a:endParaRPr lang="en-US" sz="2400" dirty="0">
              <a:solidFill>
                <a:sysClr val="windowText" lastClr="00000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752622" y="4595357"/>
            <a:ext cx="1282211" cy="56856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ysClr val="windowText" lastClr="000000"/>
                </a:solidFill>
              </a:rPr>
              <a:t>the, 1</a:t>
            </a:r>
            <a:endParaRPr lang="en-US" sz="2400" dirty="0">
              <a:solidFill>
                <a:sysClr val="windowText" lastClr="000000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752621" y="5403807"/>
            <a:ext cx="1282211" cy="56856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ysClr val="windowText" lastClr="000000"/>
                </a:solidFill>
              </a:rPr>
              <a:t>dog, 1</a:t>
            </a:r>
            <a:endParaRPr lang="en-US" sz="2400" dirty="0">
              <a:solidFill>
                <a:sysClr val="windowText" lastClr="000000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628650" y="3663498"/>
            <a:ext cx="374455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 MapReduce library </a:t>
            </a:r>
            <a:r>
              <a:rPr lang="en-US" sz="2000" dirty="0"/>
              <a:t>first splits 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the input into </a:t>
            </a:r>
            <a:r>
              <a:rPr lang="en-US" sz="2000" i="1" dirty="0" smtClean="0">
                <a:solidFill>
                  <a:schemeClr val="accent5"/>
                </a:solidFill>
              </a:rPr>
              <a:t>M</a:t>
            </a:r>
            <a:r>
              <a:rPr lang="en-US" sz="2000" dirty="0" smtClean="0">
                <a:solidFill>
                  <a:schemeClr val="accent5"/>
                </a:solidFill>
              </a:rPr>
              <a:t> pieces. </a:t>
            </a:r>
          </a:p>
          <a:p>
            <a:endParaRPr lang="en-US" sz="2000" dirty="0" smtClean="0"/>
          </a:p>
          <a:p>
            <a:r>
              <a:rPr lang="en-US" sz="2000" dirty="0" smtClean="0"/>
              <a:t> A map worker processes these pieces using a </a:t>
            </a:r>
            <a:r>
              <a:rPr lang="en-US" sz="2000" dirty="0" smtClean="0">
                <a:solidFill>
                  <a:schemeClr val="accent5"/>
                </a:solidFill>
              </a:rPr>
              <a:t>user-defined</a:t>
            </a:r>
            <a:r>
              <a:rPr lang="en-US" sz="2000" dirty="0" smtClean="0"/>
              <a:t> </a:t>
            </a:r>
            <a:r>
              <a:rPr lang="en-US" sz="2000" i="1" dirty="0" smtClean="0">
                <a:solidFill>
                  <a:schemeClr val="accent5"/>
                </a:solidFill>
              </a:rPr>
              <a:t>Map </a:t>
            </a:r>
            <a:r>
              <a:rPr lang="en-US" sz="2000" dirty="0" smtClean="0"/>
              <a:t>function. </a:t>
            </a:r>
            <a:r>
              <a:rPr lang="en-US" altLang="ko-KR" sz="2000" dirty="0" smtClean="0">
                <a:solidFill>
                  <a:schemeClr val="accent5"/>
                </a:solidFill>
              </a:rPr>
              <a:t>Intermediate key/value </a:t>
            </a:r>
            <a:r>
              <a:rPr lang="en-US" altLang="ko-KR" sz="2000" dirty="0" smtClean="0">
                <a:solidFill>
                  <a:srgbClr val="002060"/>
                </a:solidFill>
              </a:rPr>
              <a:t>pairs</a:t>
            </a:r>
            <a:r>
              <a:rPr lang="en-US" sz="2000" dirty="0">
                <a:solidFill>
                  <a:srgbClr val="002060"/>
                </a:solidFill>
              </a:rPr>
              <a:t> </a:t>
            </a:r>
            <a:r>
              <a:rPr lang="en-US" sz="2000" dirty="0" smtClean="0"/>
              <a:t>will be produced by this function.</a:t>
            </a:r>
            <a:endParaRPr lang="en-US" sz="2000" baseline="30000" dirty="0" smtClean="0"/>
          </a:p>
        </p:txBody>
      </p:sp>
      <p:sp>
        <p:nvSpPr>
          <p:cNvPr id="64" name="Rectangle 63"/>
          <p:cNvSpPr/>
          <p:nvPr/>
        </p:nvSpPr>
        <p:spPr>
          <a:xfrm>
            <a:off x="710712" y="2084157"/>
            <a:ext cx="3020454" cy="85194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ysClr val="windowText" lastClr="000000"/>
                </a:solidFill>
              </a:rPr>
              <a:t>The cat sees the dog</a:t>
            </a:r>
            <a:endParaRPr lang="en-US" sz="24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6437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MapReduce work?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63819" y="1348964"/>
            <a:ext cx="548566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i="1" dirty="0" smtClean="0">
                <a:solidFill>
                  <a:schemeClr val="accent5"/>
                </a:solidFill>
              </a:rPr>
              <a:t>The cat sees the dog, and the dog sees the cat.</a:t>
            </a:r>
            <a:endParaRPr lang="en-US" sz="2200" i="1" dirty="0">
              <a:solidFill>
                <a:schemeClr val="accent5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3289788" y="4489753"/>
            <a:ext cx="1282211" cy="910636"/>
            <a:chOff x="3794137" y="5623537"/>
            <a:chExt cx="1282211" cy="910636"/>
          </a:xfrm>
        </p:grpSpPr>
        <p:sp>
          <p:nvSpPr>
            <p:cNvPr id="67" name="Rectangle 66"/>
            <p:cNvSpPr/>
            <p:nvPr/>
          </p:nvSpPr>
          <p:spPr>
            <a:xfrm>
              <a:off x="3794137" y="5623537"/>
              <a:ext cx="1282211" cy="455318"/>
            </a:xfrm>
            <a:prstGeom prst="rect">
              <a:avLst/>
            </a:prstGeom>
            <a:noFill/>
            <a:ln w="571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ysClr val="windowText" lastClr="000000"/>
                  </a:solidFill>
                </a:rPr>
                <a:t>sees, 2</a:t>
              </a:r>
              <a:endParaRPr lang="en-US" sz="2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8" name="Rectangle 67"/>
            <p:cNvSpPr/>
            <p:nvPr/>
          </p:nvSpPr>
          <p:spPr>
            <a:xfrm>
              <a:off x="3794137" y="6078855"/>
              <a:ext cx="1282211" cy="455318"/>
            </a:xfrm>
            <a:prstGeom prst="rect">
              <a:avLst/>
            </a:prstGeom>
            <a:noFill/>
            <a:ln w="571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ysClr val="windowText" lastClr="000000"/>
                  </a:solidFill>
                </a:rPr>
                <a:t>the, 4</a:t>
              </a:r>
              <a:endParaRPr lang="en-US" sz="2400" dirty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3289788" y="2673325"/>
            <a:ext cx="1282212" cy="1365955"/>
            <a:chOff x="3875344" y="3802264"/>
            <a:chExt cx="1282212" cy="1365955"/>
          </a:xfrm>
        </p:grpSpPr>
        <p:sp>
          <p:nvSpPr>
            <p:cNvPr id="69" name="Rectangle 68"/>
            <p:cNvSpPr/>
            <p:nvPr/>
          </p:nvSpPr>
          <p:spPr>
            <a:xfrm>
              <a:off x="3875345" y="4257583"/>
              <a:ext cx="1282211" cy="455318"/>
            </a:xfrm>
            <a:prstGeom prst="rect">
              <a:avLst/>
            </a:prstGeom>
            <a:noFill/>
            <a:ln w="571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ysClr val="windowText" lastClr="000000"/>
                  </a:solidFill>
                </a:rPr>
                <a:t>cat, 2</a:t>
              </a:r>
              <a:endParaRPr lang="en-US" sz="2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0" name="Rectangle 69"/>
            <p:cNvSpPr/>
            <p:nvPr/>
          </p:nvSpPr>
          <p:spPr>
            <a:xfrm>
              <a:off x="3875344" y="4712901"/>
              <a:ext cx="1282211" cy="455318"/>
            </a:xfrm>
            <a:prstGeom prst="rect">
              <a:avLst/>
            </a:prstGeom>
            <a:noFill/>
            <a:ln w="571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ysClr val="windowText" lastClr="000000"/>
                  </a:solidFill>
                </a:rPr>
                <a:t>dog, 2</a:t>
              </a:r>
              <a:endParaRPr lang="en-US" sz="2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1" name="Rectangle 70"/>
            <p:cNvSpPr/>
            <p:nvPr/>
          </p:nvSpPr>
          <p:spPr>
            <a:xfrm>
              <a:off x="3875345" y="3802264"/>
              <a:ext cx="1282211" cy="455318"/>
            </a:xfrm>
            <a:prstGeom prst="rect">
              <a:avLst/>
            </a:prstGeom>
            <a:noFill/>
            <a:ln w="571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ysClr val="windowText" lastClr="000000"/>
                  </a:solidFill>
                </a:rPr>
                <a:t>and, 1</a:t>
              </a:r>
              <a:endParaRPr lang="en-US" sz="2400" dirty="0">
                <a:solidFill>
                  <a:sysClr val="windowText" lastClr="000000"/>
                </a:solidFill>
              </a:endParaRPr>
            </a:p>
          </p:txBody>
        </p:sp>
      </p:grpSp>
      <p:cxnSp>
        <p:nvCxnSpPr>
          <p:cNvPr id="73" name="Straight Arrow Connector 72"/>
          <p:cNvCxnSpPr>
            <a:endCxn id="69" idx="1"/>
          </p:cNvCxnSpPr>
          <p:nvPr/>
        </p:nvCxnSpPr>
        <p:spPr>
          <a:xfrm>
            <a:off x="2046486" y="2697991"/>
            <a:ext cx="1243303" cy="658312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>
            <a:off x="4924362" y="2111454"/>
            <a:ext cx="29348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smtClean="0"/>
              <a:t>[ Reduce Phase </a:t>
            </a:r>
            <a:r>
              <a:rPr lang="en-US" sz="3200" dirty="0" smtClean="0"/>
              <a:t>]</a:t>
            </a:r>
            <a:endParaRPr lang="en-US" sz="3200" dirty="0"/>
          </a:p>
        </p:txBody>
      </p:sp>
      <p:sp>
        <p:nvSpPr>
          <p:cNvPr id="27" name="TextBox 26"/>
          <p:cNvSpPr txBox="1"/>
          <p:nvPr/>
        </p:nvSpPr>
        <p:spPr>
          <a:xfrm>
            <a:off x="4924362" y="2908757"/>
            <a:ext cx="359098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 When </a:t>
            </a:r>
            <a:r>
              <a:rPr lang="en-US" sz="2000" dirty="0"/>
              <a:t>a </a:t>
            </a:r>
            <a:r>
              <a:rPr lang="en-US" sz="2000" dirty="0">
                <a:solidFill>
                  <a:schemeClr val="accent5"/>
                </a:solidFill>
              </a:rPr>
              <a:t>reduce worker</a:t>
            </a:r>
            <a:r>
              <a:rPr lang="en-US" sz="2000" dirty="0"/>
              <a:t> has read all </a:t>
            </a:r>
            <a:r>
              <a:rPr lang="en-US" sz="2000" dirty="0" smtClean="0"/>
              <a:t>intermediate </a:t>
            </a:r>
            <a:r>
              <a:rPr lang="en-US" sz="2000" dirty="0"/>
              <a:t>data, </a:t>
            </a:r>
            <a:r>
              <a:rPr lang="en-US" sz="2000" dirty="0">
                <a:solidFill>
                  <a:schemeClr val="accent5"/>
                </a:solidFill>
              </a:rPr>
              <a:t>it sorts </a:t>
            </a:r>
            <a:r>
              <a:rPr lang="en-US" sz="2000" dirty="0" smtClean="0"/>
              <a:t>them </a:t>
            </a:r>
            <a:r>
              <a:rPr lang="en-US" sz="2000" dirty="0"/>
              <a:t>by the intermediate </a:t>
            </a:r>
            <a:r>
              <a:rPr lang="en-US" sz="2000" dirty="0" smtClean="0"/>
              <a:t>keys. </a:t>
            </a:r>
          </a:p>
          <a:p>
            <a:endParaRPr lang="en-US" sz="2000" dirty="0"/>
          </a:p>
          <a:p>
            <a:r>
              <a:rPr lang="en-US" sz="2000" dirty="0" smtClean="0"/>
              <a:t> The </a:t>
            </a:r>
            <a:r>
              <a:rPr lang="en-US" sz="2000" dirty="0"/>
              <a:t>reduce worker iterates </a:t>
            </a:r>
            <a:r>
              <a:rPr lang="en-US" sz="2000" dirty="0" smtClean="0"/>
              <a:t>the </a:t>
            </a:r>
            <a:r>
              <a:rPr lang="en-US" sz="2000" dirty="0"/>
              <a:t>sorted </a:t>
            </a:r>
            <a:r>
              <a:rPr lang="en-US" sz="2000" dirty="0" smtClean="0"/>
              <a:t>intermediate </a:t>
            </a:r>
            <a:r>
              <a:rPr lang="en-US" sz="2000" dirty="0"/>
              <a:t>data and for each </a:t>
            </a:r>
            <a:r>
              <a:rPr lang="en-US" sz="2000" dirty="0">
                <a:solidFill>
                  <a:schemeClr val="accent5"/>
                </a:solidFill>
              </a:rPr>
              <a:t>unique intermediate key</a:t>
            </a:r>
            <a:r>
              <a:rPr lang="en-US" sz="2000" dirty="0"/>
              <a:t> </a:t>
            </a:r>
            <a:r>
              <a:rPr lang="en-US" sz="2000" dirty="0" smtClean="0"/>
              <a:t>encountered</a:t>
            </a:r>
            <a:r>
              <a:rPr lang="en-US" sz="2000" dirty="0"/>
              <a:t>, it passes the key and the </a:t>
            </a:r>
            <a:r>
              <a:rPr lang="en-US" sz="2000" dirty="0" smtClean="0"/>
              <a:t>values </a:t>
            </a:r>
            <a:r>
              <a:rPr lang="en-US" sz="2000" dirty="0"/>
              <a:t>to the user’s </a:t>
            </a:r>
            <a:r>
              <a:rPr lang="en-US" sz="2000" i="1" dirty="0">
                <a:solidFill>
                  <a:schemeClr val="accent5"/>
                </a:solidFill>
              </a:rPr>
              <a:t>Reduce </a:t>
            </a:r>
            <a:r>
              <a:rPr lang="en-US" sz="2000" dirty="0" smtClean="0">
                <a:solidFill>
                  <a:schemeClr val="accent5"/>
                </a:solidFill>
              </a:rPr>
              <a:t>function</a:t>
            </a:r>
            <a:r>
              <a:rPr lang="en-US" sz="2000" dirty="0"/>
              <a:t>. </a:t>
            </a:r>
            <a:endParaRPr lang="en-US" sz="2000" baseline="30000" dirty="0"/>
          </a:p>
        </p:txBody>
      </p:sp>
      <p:cxnSp>
        <p:nvCxnSpPr>
          <p:cNvPr id="75" name="Straight Arrow Connector 74"/>
          <p:cNvCxnSpPr/>
          <p:nvPr/>
        </p:nvCxnSpPr>
        <p:spPr>
          <a:xfrm>
            <a:off x="2046486" y="3451334"/>
            <a:ext cx="1243301" cy="1489226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>
            <a:stCxn id="51" idx="3"/>
            <a:endCxn id="69" idx="1"/>
          </p:cNvCxnSpPr>
          <p:nvPr/>
        </p:nvCxnSpPr>
        <p:spPr>
          <a:xfrm flipV="1">
            <a:off x="2046487" y="3356303"/>
            <a:ext cx="1243302" cy="1584257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/>
          <p:nvPr/>
        </p:nvCxnSpPr>
        <p:spPr>
          <a:xfrm flipV="1">
            <a:off x="2065940" y="4940560"/>
            <a:ext cx="1223847" cy="1138297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4" name="Group 83"/>
          <p:cNvGrpSpPr/>
          <p:nvPr/>
        </p:nvGrpSpPr>
        <p:grpSpPr>
          <a:xfrm>
            <a:off x="764275" y="2108080"/>
            <a:ext cx="1282212" cy="4426094"/>
            <a:chOff x="764275" y="2108080"/>
            <a:chExt cx="1282212" cy="4426094"/>
          </a:xfrm>
        </p:grpSpPr>
        <p:grpSp>
          <p:nvGrpSpPr>
            <p:cNvPr id="44" name="Group 43"/>
            <p:cNvGrpSpPr/>
            <p:nvPr/>
          </p:nvGrpSpPr>
          <p:grpSpPr>
            <a:xfrm>
              <a:off x="764275" y="2108080"/>
              <a:ext cx="1282212" cy="1821273"/>
              <a:chOff x="3930893" y="2105958"/>
              <a:chExt cx="1282212" cy="2274276"/>
            </a:xfrm>
          </p:grpSpPr>
          <p:sp>
            <p:nvSpPr>
              <p:cNvPr id="45" name="Rectangle 44"/>
              <p:cNvSpPr/>
              <p:nvPr/>
            </p:nvSpPr>
            <p:spPr>
              <a:xfrm>
                <a:off x="3930894" y="2105958"/>
                <a:ext cx="1282211" cy="568569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 smtClean="0">
                    <a:solidFill>
                      <a:sysClr val="windowText" lastClr="000000"/>
                    </a:solidFill>
                  </a:rPr>
                  <a:t>cat, 1</a:t>
                </a:r>
                <a:endParaRPr lang="en-US" sz="2400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3930893" y="2674527"/>
                <a:ext cx="1282211" cy="568569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 smtClean="0">
                    <a:solidFill>
                      <a:sysClr val="windowText" lastClr="000000"/>
                    </a:solidFill>
                  </a:rPr>
                  <a:t>dog, 1</a:t>
                </a:r>
                <a:endParaRPr lang="en-US" sz="2400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3930893" y="3243096"/>
                <a:ext cx="1282211" cy="568569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 smtClean="0">
                    <a:solidFill>
                      <a:sysClr val="windowText" lastClr="000000"/>
                    </a:solidFill>
                  </a:rPr>
                  <a:t>sees, 1</a:t>
                </a:r>
                <a:endParaRPr lang="en-US" sz="2400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3930893" y="3811665"/>
                <a:ext cx="1282211" cy="568569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 smtClean="0">
                    <a:solidFill>
                      <a:sysClr val="windowText" lastClr="000000"/>
                    </a:solidFill>
                  </a:rPr>
                  <a:t>the, 2</a:t>
                </a:r>
                <a:endParaRPr lang="en-US" sz="2400" dirty="0">
                  <a:solidFill>
                    <a:sysClr val="windowText" lastClr="000000"/>
                  </a:solidFill>
                </a:endParaRPr>
              </a:p>
            </p:txBody>
          </p:sp>
        </p:grpSp>
        <p:grpSp>
          <p:nvGrpSpPr>
            <p:cNvPr id="49" name="Group 48"/>
            <p:cNvGrpSpPr/>
            <p:nvPr/>
          </p:nvGrpSpPr>
          <p:grpSpPr>
            <a:xfrm>
              <a:off x="764275" y="4257582"/>
              <a:ext cx="1282212" cy="2276592"/>
              <a:chOff x="3930893" y="4203361"/>
              <a:chExt cx="1282212" cy="2276592"/>
            </a:xfrm>
          </p:grpSpPr>
          <p:sp>
            <p:nvSpPr>
              <p:cNvPr id="51" name="Rectangle 50"/>
              <p:cNvSpPr/>
              <p:nvPr/>
            </p:nvSpPr>
            <p:spPr>
              <a:xfrm>
                <a:off x="3930894" y="4658680"/>
                <a:ext cx="1282211" cy="455318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 smtClean="0">
                    <a:solidFill>
                      <a:sysClr val="windowText" lastClr="000000"/>
                    </a:solidFill>
                  </a:rPr>
                  <a:t>cat, 1</a:t>
                </a:r>
                <a:endParaRPr lang="en-US" sz="2400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3930893" y="5113998"/>
                <a:ext cx="1282211" cy="455318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 smtClean="0">
                    <a:solidFill>
                      <a:sysClr val="windowText" lastClr="000000"/>
                    </a:solidFill>
                  </a:rPr>
                  <a:t>dog, 1</a:t>
                </a:r>
                <a:endParaRPr lang="en-US" sz="2400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3930893" y="5569317"/>
                <a:ext cx="1282211" cy="455318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 smtClean="0">
                    <a:solidFill>
                      <a:sysClr val="windowText" lastClr="000000"/>
                    </a:solidFill>
                  </a:rPr>
                  <a:t>sees, 1</a:t>
                </a:r>
                <a:endParaRPr lang="en-US" sz="2400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3930893" y="6024635"/>
                <a:ext cx="1282211" cy="455318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 smtClean="0">
                    <a:solidFill>
                      <a:sysClr val="windowText" lastClr="000000"/>
                    </a:solidFill>
                  </a:rPr>
                  <a:t>the, 2</a:t>
                </a:r>
                <a:endParaRPr lang="en-US" sz="2400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3930894" y="4203361"/>
                <a:ext cx="1282211" cy="455318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 smtClean="0">
                    <a:solidFill>
                      <a:sysClr val="windowText" lastClr="000000"/>
                    </a:solidFill>
                  </a:rPr>
                  <a:t>and, 1</a:t>
                </a:r>
                <a:endParaRPr lang="en-US" sz="2400" dirty="0">
                  <a:solidFill>
                    <a:sysClr val="windowText" lastClr="000000"/>
                  </a:solidFill>
                </a:endParaRPr>
              </a:p>
            </p:txBody>
          </p:sp>
        </p:grpSp>
      </p:grpSp>
      <p:sp>
        <p:nvSpPr>
          <p:cNvPr id="29" name="TextBox 28"/>
          <p:cNvSpPr txBox="1"/>
          <p:nvPr/>
        </p:nvSpPr>
        <p:spPr>
          <a:xfrm>
            <a:off x="2557248" y="2080890"/>
            <a:ext cx="1032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Shuffling</a:t>
            </a:r>
          </a:p>
        </p:txBody>
      </p:sp>
      <p:cxnSp>
        <p:nvCxnSpPr>
          <p:cNvPr id="30" name="Curved Connector 29"/>
          <p:cNvCxnSpPr/>
          <p:nvPr/>
        </p:nvCxnSpPr>
        <p:spPr>
          <a:xfrm rot="5400000" flipH="1" flipV="1">
            <a:off x="2626588" y="2485094"/>
            <a:ext cx="488536" cy="405440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3202640" y="6159996"/>
            <a:ext cx="2646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5"/>
                </a:solidFill>
              </a:rPr>
              <a:t>Two </a:t>
            </a:r>
            <a:r>
              <a:rPr lang="en-US" b="1" dirty="0" smtClean="0"/>
              <a:t>independent</a:t>
            </a:r>
            <a:r>
              <a:rPr lang="en-US" b="1" dirty="0" smtClean="0">
                <a:solidFill>
                  <a:schemeClr val="accent5"/>
                </a:solidFill>
              </a:rPr>
              <a:t> reducer</a:t>
            </a:r>
            <a:endParaRPr lang="en-US" b="1" dirty="0" smtClean="0"/>
          </a:p>
        </p:txBody>
      </p:sp>
      <p:cxnSp>
        <p:nvCxnSpPr>
          <p:cNvPr id="32" name="Curved Connector 31"/>
          <p:cNvCxnSpPr/>
          <p:nvPr/>
        </p:nvCxnSpPr>
        <p:spPr>
          <a:xfrm rot="16200000" flipV="1">
            <a:off x="3639518" y="5567755"/>
            <a:ext cx="624687" cy="559795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5636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47775" y="2274838"/>
            <a:ext cx="664844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“There </a:t>
            </a:r>
            <a:r>
              <a:rPr lang="en-US" sz="2400" dirty="0"/>
              <a:t>was </a:t>
            </a:r>
            <a:r>
              <a:rPr lang="en-US" sz="2400" dirty="0">
                <a:solidFill>
                  <a:schemeClr val="accent5"/>
                </a:solidFill>
              </a:rPr>
              <a:t>5 </a:t>
            </a:r>
            <a:r>
              <a:rPr lang="en-US" sz="2400" dirty="0" err="1">
                <a:solidFill>
                  <a:schemeClr val="accent5"/>
                </a:solidFill>
              </a:rPr>
              <a:t>exabytes</a:t>
            </a:r>
            <a:r>
              <a:rPr lang="en-US" sz="2400" dirty="0">
                <a:solidFill>
                  <a:schemeClr val="accent5"/>
                </a:solidFill>
              </a:rPr>
              <a:t> </a:t>
            </a:r>
            <a:r>
              <a:rPr lang="en-US" sz="2400" dirty="0"/>
              <a:t>of information </a:t>
            </a:r>
            <a:r>
              <a:rPr lang="en-US" sz="2400" dirty="0" smtClean="0"/>
              <a:t>created </a:t>
            </a:r>
            <a:r>
              <a:rPr lang="en-US" sz="2400" dirty="0"/>
              <a:t>between the </a:t>
            </a:r>
            <a:r>
              <a:rPr lang="en-US" sz="2400" dirty="0">
                <a:solidFill>
                  <a:schemeClr val="accent5"/>
                </a:solidFill>
              </a:rPr>
              <a:t>dawn of civilization through </a:t>
            </a:r>
            <a:r>
              <a:rPr lang="en-US" sz="2400" dirty="0" smtClean="0">
                <a:solidFill>
                  <a:schemeClr val="accent5"/>
                </a:solidFill>
              </a:rPr>
              <a:t>2003</a:t>
            </a:r>
            <a:r>
              <a:rPr lang="en-US" sz="2400" dirty="0" smtClean="0"/>
              <a:t>, </a:t>
            </a:r>
          </a:p>
          <a:p>
            <a:pPr algn="ctr"/>
            <a:r>
              <a:rPr lang="en-US" sz="2400" dirty="0" smtClean="0"/>
              <a:t>But </a:t>
            </a:r>
            <a:r>
              <a:rPr lang="en-US" sz="2400" dirty="0"/>
              <a:t>that much information is now created </a:t>
            </a:r>
            <a:endParaRPr lang="en-US" sz="2400" dirty="0" smtClean="0"/>
          </a:p>
          <a:p>
            <a:pPr algn="ctr"/>
            <a:r>
              <a:rPr lang="en-US" sz="2400" dirty="0">
                <a:solidFill>
                  <a:schemeClr val="accent5"/>
                </a:solidFill>
              </a:rPr>
              <a:t>e</a:t>
            </a:r>
            <a:r>
              <a:rPr lang="en-US" sz="2400" dirty="0" smtClean="0">
                <a:solidFill>
                  <a:schemeClr val="accent5"/>
                </a:solidFill>
              </a:rPr>
              <a:t>very 2 </a:t>
            </a:r>
            <a:r>
              <a:rPr lang="en-US" sz="2400" dirty="0">
                <a:solidFill>
                  <a:schemeClr val="accent5"/>
                </a:solidFill>
              </a:rPr>
              <a:t>days</a:t>
            </a:r>
            <a:r>
              <a:rPr lang="en-US" sz="2400" dirty="0"/>
              <a:t>, and the pace is increasing</a:t>
            </a:r>
            <a:r>
              <a:rPr lang="en-US" sz="2400" dirty="0" smtClean="0"/>
              <a:t>...” 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 smtClean="0">
                <a:latin typeface="+mj-lt"/>
              </a:rPr>
              <a:t>- Eric Schmidt, Google CEO</a:t>
            </a:r>
            <a:endParaRPr lang="en-US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2118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32888" y="1688592"/>
            <a:ext cx="4078224" cy="348081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10308" y="950877"/>
            <a:ext cx="274350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Data scientists want </a:t>
            </a:r>
          </a:p>
          <a:p>
            <a:r>
              <a:rPr lang="en-US" sz="2400" dirty="0"/>
              <a:t>t</a:t>
            </a:r>
            <a:r>
              <a:rPr lang="en-US" sz="2400" dirty="0" smtClean="0"/>
              <a:t>o analyze these </a:t>
            </a:r>
          </a:p>
          <a:p>
            <a:r>
              <a:rPr lang="en-US" sz="2400" dirty="0">
                <a:solidFill>
                  <a:schemeClr val="accent5"/>
                </a:solidFill>
              </a:rPr>
              <a:t>l</a:t>
            </a:r>
            <a:r>
              <a:rPr lang="en-US" sz="2400" dirty="0" smtClean="0">
                <a:solidFill>
                  <a:schemeClr val="accent5"/>
                </a:solidFill>
              </a:rPr>
              <a:t>arge data sets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410308" y="2613821"/>
            <a:ext cx="234446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But single machines </a:t>
            </a:r>
            <a:endParaRPr lang="en-US" sz="2400" dirty="0" smtClean="0">
              <a:solidFill>
                <a:schemeClr val="accent5"/>
              </a:solidFill>
            </a:endParaRPr>
          </a:p>
          <a:p>
            <a:r>
              <a:rPr lang="en-US" sz="2400" dirty="0" smtClean="0">
                <a:solidFill>
                  <a:schemeClr val="accent5"/>
                </a:solidFill>
              </a:rPr>
              <a:t>have </a:t>
            </a:r>
          </a:p>
          <a:p>
            <a:r>
              <a:rPr lang="en-US" sz="2400" dirty="0" smtClean="0">
                <a:solidFill>
                  <a:schemeClr val="accent5"/>
                </a:solidFill>
              </a:rPr>
              <a:t>limitations </a:t>
            </a:r>
          </a:p>
          <a:p>
            <a:r>
              <a:rPr lang="en-US" sz="2400" dirty="0" smtClean="0"/>
              <a:t>in processing </a:t>
            </a:r>
          </a:p>
          <a:p>
            <a:r>
              <a:rPr lang="en-US" sz="2400" dirty="0"/>
              <a:t>t</a:t>
            </a:r>
            <a:r>
              <a:rPr lang="en-US" sz="2400" dirty="0" smtClean="0"/>
              <a:t>hese data sets</a:t>
            </a:r>
          </a:p>
          <a:p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5523386" y="950877"/>
            <a:ext cx="33532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dirty="0" smtClean="0"/>
              <a:t>How can we handle that?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10308" y="5491624"/>
            <a:ext cx="386041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Furthermore, data sets </a:t>
            </a:r>
          </a:p>
          <a:p>
            <a:r>
              <a:rPr lang="en-US" sz="2400" dirty="0" smtClean="0"/>
              <a:t>are now </a:t>
            </a:r>
            <a:r>
              <a:rPr lang="en-US" sz="2400" dirty="0" smtClean="0">
                <a:solidFill>
                  <a:schemeClr val="accent5"/>
                </a:solidFill>
              </a:rPr>
              <a:t>growing very rapidly</a:t>
            </a:r>
            <a:endParaRPr lang="en-US" sz="2400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6202546" y="2613821"/>
            <a:ext cx="2674130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dirty="0" smtClean="0"/>
              <a:t> Do we need to</a:t>
            </a:r>
          </a:p>
          <a:p>
            <a:pPr algn="r"/>
            <a:r>
              <a:rPr lang="en-US" sz="2400" dirty="0" smtClean="0"/>
              <a:t>understand</a:t>
            </a:r>
          </a:p>
          <a:p>
            <a:pPr algn="r"/>
            <a:r>
              <a:rPr lang="en-US" sz="2400" dirty="0" smtClean="0"/>
              <a:t> the details of</a:t>
            </a:r>
          </a:p>
          <a:p>
            <a:pPr algn="r"/>
            <a:r>
              <a:rPr lang="en-US" sz="2400" dirty="0" smtClean="0">
                <a:solidFill>
                  <a:schemeClr val="bg1"/>
                </a:solidFill>
              </a:rPr>
              <a:t>parallelization</a:t>
            </a:r>
            <a:r>
              <a:rPr lang="en-US" sz="2400" dirty="0" smtClean="0"/>
              <a:t>,</a:t>
            </a:r>
          </a:p>
          <a:p>
            <a:pPr algn="r"/>
            <a:r>
              <a:rPr lang="en-US" sz="2400" dirty="0" smtClean="0">
                <a:solidFill>
                  <a:schemeClr val="bg1"/>
                </a:solidFill>
              </a:rPr>
              <a:t>fault tolerance</a:t>
            </a:r>
            <a:r>
              <a:rPr lang="en-US" sz="2400" dirty="0" smtClean="0"/>
              <a:t>,</a:t>
            </a:r>
          </a:p>
          <a:p>
            <a:pPr algn="r"/>
            <a:r>
              <a:rPr lang="en-US" sz="2400" dirty="0" smtClean="0">
                <a:solidFill>
                  <a:schemeClr val="bg1"/>
                </a:solidFill>
              </a:rPr>
              <a:t>data distribution</a:t>
            </a:r>
          </a:p>
          <a:p>
            <a:pPr algn="r"/>
            <a:r>
              <a:rPr lang="en-US" sz="2400" dirty="0" smtClean="0"/>
              <a:t>and </a:t>
            </a:r>
            <a:r>
              <a:rPr lang="en-US" sz="2400" dirty="0" smtClean="0">
                <a:solidFill>
                  <a:schemeClr val="bg1"/>
                </a:solidFill>
              </a:rPr>
              <a:t>load balancing</a:t>
            </a:r>
            <a:r>
              <a:rPr lang="en-US" sz="2400" dirty="0" smtClean="0"/>
              <a:t>?</a:t>
            </a:r>
            <a:endParaRPr lang="en-US" sz="2400" dirty="0"/>
          </a:p>
        </p:txBody>
      </p:sp>
      <p:sp>
        <p:nvSpPr>
          <p:cNvPr id="11" name="Rectangle 10"/>
          <p:cNvSpPr/>
          <p:nvPr/>
        </p:nvSpPr>
        <p:spPr>
          <a:xfrm>
            <a:off x="5984730" y="1688592"/>
            <a:ext cx="28919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2400" dirty="0">
                <a:solidFill>
                  <a:schemeClr val="accent5"/>
                </a:solidFill>
              </a:rPr>
              <a:t>Distribute </a:t>
            </a:r>
            <a:r>
              <a:rPr lang="en-US" sz="2400" dirty="0" smtClean="0">
                <a:solidFill>
                  <a:schemeClr val="accent5"/>
                </a:solidFill>
              </a:rPr>
              <a:t>processing</a:t>
            </a:r>
            <a:endParaRPr lang="en-US" sz="2400" dirty="0">
              <a:solidFill>
                <a:schemeClr val="accent5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395740" y="5860956"/>
            <a:ext cx="24809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2400" dirty="0" smtClean="0"/>
              <a:t>The answer is </a:t>
            </a:r>
            <a:r>
              <a:rPr lang="en-US" sz="2400" dirty="0" smtClean="0">
                <a:solidFill>
                  <a:schemeClr val="accent5"/>
                </a:solidFill>
              </a:rPr>
              <a:t>‘no’</a:t>
            </a:r>
            <a:endParaRPr lang="en-US" sz="2400" dirty="0"/>
          </a:p>
        </p:txBody>
      </p:sp>
      <p:sp>
        <p:nvSpPr>
          <p:cNvPr id="13" name="Rectangle 12"/>
          <p:cNvSpPr/>
          <p:nvPr/>
        </p:nvSpPr>
        <p:spPr>
          <a:xfrm>
            <a:off x="6545846" y="3701423"/>
            <a:ext cx="2257092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2400" dirty="0" smtClean="0">
                <a:solidFill>
                  <a:schemeClr val="accent5"/>
                </a:solidFill>
              </a:rPr>
              <a:t>parallelization</a:t>
            </a:r>
            <a:endParaRPr lang="en-US" sz="2400" dirty="0"/>
          </a:p>
          <a:p>
            <a:pPr algn="r"/>
            <a:r>
              <a:rPr lang="en-US" sz="2400" dirty="0">
                <a:solidFill>
                  <a:schemeClr val="accent5"/>
                </a:solidFill>
              </a:rPr>
              <a:t>fault </a:t>
            </a:r>
            <a:r>
              <a:rPr lang="en-US" sz="2400" dirty="0" smtClean="0">
                <a:solidFill>
                  <a:schemeClr val="accent5"/>
                </a:solidFill>
              </a:rPr>
              <a:t>tolerance</a:t>
            </a:r>
            <a:endParaRPr lang="en-US" sz="2400" dirty="0"/>
          </a:p>
          <a:p>
            <a:pPr algn="r"/>
            <a:r>
              <a:rPr lang="en-US" sz="2400" dirty="0">
                <a:solidFill>
                  <a:schemeClr val="accent5"/>
                </a:solidFill>
              </a:rPr>
              <a:t>data distribution</a:t>
            </a:r>
          </a:p>
          <a:p>
            <a:pPr algn="r"/>
            <a:r>
              <a:rPr lang="en-US" sz="2400" dirty="0" smtClean="0">
                <a:solidFill>
                  <a:schemeClr val="accent5"/>
                </a:solidFill>
              </a:rPr>
              <a:t>load balancing</a:t>
            </a:r>
            <a:r>
              <a:rPr lang="ko-KR" altLang="en-US" sz="2400" dirty="0" smtClean="0">
                <a:solidFill>
                  <a:schemeClr val="accent5"/>
                </a:solidFill>
              </a:rPr>
              <a:t>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37518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9" grpId="0"/>
      <p:bldP spid="10" grpId="0"/>
      <p:bldP spid="11" grpId="0"/>
      <p:bldP spid="12" grpId="0"/>
      <p:bldP spid="1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622800" y="1453453"/>
            <a:ext cx="397420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chemeClr val="accent5"/>
                </a:solidFill>
              </a:rPr>
              <a:t>MapReduce</a:t>
            </a:r>
            <a:r>
              <a:rPr lang="en-US" sz="2400" dirty="0"/>
              <a:t> is a </a:t>
            </a:r>
            <a:r>
              <a:rPr lang="en-US" sz="2400" dirty="0" smtClean="0"/>
              <a:t>programming </a:t>
            </a:r>
            <a:r>
              <a:rPr lang="en-US" sz="2400" dirty="0"/>
              <a:t>model for </a:t>
            </a:r>
            <a:r>
              <a:rPr lang="en-US" sz="2400" dirty="0" smtClean="0"/>
              <a:t>processing </a:t>
            </a:r>
            <a:r>
              <a:rPr lang="en-US" sz="2400" dirty="0"/>
              <a:t>and generating large data </a:t>
            </a:r>
            <a:r>
              <a:rPr lang="en-US" sz="2400" dirty="0" smtClean="0"/>
              <a:t>sets</a:t>
            </a:r>
            <a:endParaRPr lang="en-US" sz="2400" baseline="30000" dirty="0"/>
          </a:p>
        </p:txBody>
      </p:sp>
      <p:sp>
        <p:nvSpPr>
          <p:cNvPr id="5" name="Rectangle 4"/>
          <p:cNvSpPr/>
          <p:nvPr/>
        </p:nvSpPr>
        <p:spPr>
          <a:xfrm>
            <a:off x="4622800" y="3147795"/>
            <a:ext cx="397420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Many </a:t>
            </a:r>
            <a:r>
              <a:rPr lang="en-US" sz="2400" dirty="0" smtClean="0">
                <a:solidFill>
                  <a:schemeClr val="accent5"/>
                </a:solidFill>
              </a:rPr>
              <a:t>real world tasks </a:t>
            </a:r>
            <a:r>
              <a:rPr lang="en-US" sz="2400" dirty="0" smtClean="0"/>
              <a:t>are </a:t>
            </a:r>
            <a:br>
              <a:rPr lang="en-US" sz="2400" dirty="0" smtClean="0"/>
            </a:br>
            <a:r>
              <a:rPr lang="en-US" sz="2400" dirty="0" smtClean="0"/>
              <a:t>expressible in this model</a:t>
            </a:r>
            <a:endParaRPr lang="en-US" sz="2400" dirty="0"/>
          </a:p>
        </p:txBody>
      </p:sp>
      <p:sp>
        <p:nvSpPr>
          <p:cNvPr id="6" name="Rectangle 5"/>
          <p:cNvSpPr/>
          <p:nvPr/>
        </p:nvSpPr>
        <p:spPr>
          <a:xfrm>
            <a:off x="4622800" y="4475004"/>
            <a:ext cx="397420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The model is </a:t>
            </a:r>
            <a:r>
              <a:rPr lang="en-US" sz="2400" dirty="0" smtClean="0">
                <a:solidFill>
                  <a:schemeClr val="accent5"/>
                </a:solidFill>
              </a:rPr>
              <a:t>easy </a:t>
            </a:r>
            <a:r>
              <a:rPr lang="en-US" sz="2400" dirty="0">
                <a:solidFill>
                  <a:schemeClr val="accent5"/>
                </a:solidFill>
              </a:rPr>
              <a:t>to use</a:t>
            </a:r>
            <a:r>
              <a:rPr lang="en-US" sz="2400" dirty="0"/>
              <a:t>, even for programmers without experience with </a:t>
            </a:r>
            <a:r>
              <a:rPr lang="en-US" sz="2400" dirty="0" smtClean="0">
                <a:solidFill>
                  <a:schemeClr val="accent5"/>
                </a:solidFill>
              </a:rPr>
              <a:t>parallel </a:t>
            </a:r>
            <a:r>
              <a:rPr lang="en-US" sz="2400" dirty="0">
                <a:solidFill>
                  <a:schemeClr val="accent5"/>
                </a:solidFill>
              </a:rPr>
              <a:t>and distributed </a:t>
            </a:r>
            <a:r>
              <a:rPr lang="en-US" sz="2400" dirty="0" smtClean="0">
                <a:solidFill>
                  <a:schemeClr val="accent5"/>
                </a:solidFill>
              </a:rPr>
              <a:t>systems</a:t>
            </a:r>
            <a:endParaRPr lang="en-US" sz="2400" dirty="0"/>
          </a:p>
        </p:txBody>
      </p:sp>
      <p:sp>
        <p:nvSpPr>
          <p:cNvPr id="9" name="Rectangle 8"/>
          <p:cNvSpPr/>
          <p:nvPr/>
        </p:nvSpPr>
        <p:spPr>
          <a:xfrm>
            <a:off x="2006600" y="6581001"/>
            <a:ext cx="71374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[1] Jeffrey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Dean and Sanjay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Ghemawat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 (2004). “MapReduce: Simplified Data Processing on Large Clusters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”.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338331" y="690287"/>
            <a:ext cx="4191481" cy="5556041"/>
            <a:chOff x="431319" y="690287"/>
            <a:chExt cx="4191481" cy="5556041"/>
          </a:xfrm>
        </p:grpSpPr>
        <p:grpSp>
          <p:nvGrpSpPr>
            <p:cNvPr id="10" name="Group 9"/>
            <p:cNvGrpSpPr/>
            <p:nvPr/>
          </p:nvGrpSpPr>
          <p:grpSpPr>
            <a:xfrm>
              <a:off x="431319" y="690287"/>
              <a:ext cx="4191481" cy="5354377"/>
              <a:chOff x="430924" y="690222"/>
              <a:chExt cx="4191876" cy="5327054"/>
            </a:xfrm>
          </p:grpSpPr>
          <p:pic>
            <p:nvPicPr>
              <p:cNvPr id="8" name="Picture 7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24417" r="-1"/>
              <a:stretch/>
            </p:blipFill>
            <p:spPr>
              <a:xfrm>
                <a:off x="430924" y="1708419"/>
                <a:ext cx="4191876" cy="4308857"/>
              </a:xfrm>
              <a:prstGeom prst="rect">
                <a:avLst/>
              </a:prstGeom>
            </p:spPr>
          </p:pic>
          <p:pic>
            <p:nvPicPr>
              <p:cNvPr id="13" name="Picture 12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9696" b="89741" l="7612" r="92308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7201" r="6137"/>
              <a:stretch/>
            </p:blipFill>
            <p:spPr>
              <a:xfrm>
                <a:off x="557275" y="690222"/>
                <a:ext cx="3867579" cy="1594248"/>
              </a:xfrm>
              <a:prstGeom prst="rect">
                <a:avLst/>
              </a:prstGeom>
            </p:spPr>
          </p:pic>
        </p:grpSp>
        <p:sp>
          <p:nvSpPr>
            <p:cNvPr id="14" name="Rectangle 13"/>
            <p:cNvSpPr/>
            <p:nvPr/>
          </p:nvSpPr>
          <p:spPr>
            <a:xfrm>
              <a:off x="541032" y="5969329"/>
              <a:ext cx="3213252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* </a:t>
              </a:r>
              <a:r>
                <a:rPr 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https</a:t>
              </a: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://</a:t>
              </a:r>
              <a:r>
                <a:rPr lang="en-US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en.wikipedia.org</a:t>
              </a: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/wiki/</a:t>
              </a:r>
              <a:r>
                <a:rPr lang="en-US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Apache_Hadoop</a:t>
              </a:r>
              <a:endPara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683663" y="3418269"/>
              <a:ext cx="1888337" cy="369332"/>
            </a:xfrm>
            <a:prstGeom prst="rect">
              <a:avLst/>
            </a:prstGeom>
            <a:solidFill>
              <a:schemeClr val="bg1"/>
            </a:solidFill>
            <a:effectLst>
              <a:softEdge rad="63500"/>
            </a:effectLst>
          </p:spPr>
          <p:txBody>
            <a:bodyPr wrap="none" rtlCol="0">
              <a:spAutoFit/>
            </a:bodyPr>
            <a:lstStyle/>
            <a:p>
              <a:pPr algn="r"/>
              <a:r>
                <a:rPr lang="en-US" b="1" dirty="0" smtClean="0"/>
                <a:t>MapReduce Layer</a:t>
              </a:r>
              <a:endParaRPr lang="en-US" b="1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319862" y="3832205"/>
              <a:ext cx="1252138" cy="369332"/>
            </a:xfrm>
            <a:prstGeom prst="rect">
              <a:avLst/>
            </a:prstGeom>
            <a:solidFill>
              <a:schemeClr val="bg1"/>
            </a:solidFill>
            <a:effectLst>
              <a:softEdge rad="63500"/>
            </a:effectLst>
          </p:spPr>
          <p:txBody>
            <a:bodyPr wrap="none" rtlCol="0">
              <a:spAutoFit/>
            </a:bodyPr>
            <a:lstStyle/>
            <a:p>
              <a:pPr algn="r"/>
              <a:r>
                <a:rPr lang="en-US" b="1" dirty="0" smtClean="0"/>
                <a:t>HDFS Layer</a:t>
              </a:r>
              <a:endParaRPr 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748349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2150" y="1272461"/>
            <a:ext cx="8096249" cy="53085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MapReduce?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71147" y="1838481"/>
            <a:ext cx="307090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i="1" dirty="0" smtClean="0">
                <a:solidFill>
                  <a:schemeClr val="accent5"/>
                </a:solidFill>
              </a:rPr>
              <a:t>Mapper</a:t>
            </a:r>
            <a:r>
              <a:rPr lang="en-US" sz="2400" i="1" dirty="0" smtClean="0"/>
              <a:t> </a:t>
            </a:r>
            <a:r>
              <a:rPr lang="en-US" sz="2400" dirty="0" smtClean="0">
                <a:solidFill>
                  <a:schemeClr val="accent5"/>
                </a:solidFill>
              </a:rPr>
              <a:t>takes</a:t>
            </a:r>
            <a:r>
              <a:rPr lang="en-US" sz="2400" dirty="0" smtClean="0"/>
              <a:t> </a:t>
            </a:r>
            <a:r>
              <a:rPr lang="en-US" sz="2400" dirty="0"/>
              <a:t>an input </a:t>
            </a:r>
            <a:endParaRPr lang="en-US" sz="2400" dirty="0" smtClean="0"/>
          </a:p>
          <a:p>
            <a:pPr algn="r"/>
            <a:r>
              <a:rPr lang="en-US" sz="2400" dirty="0" smtClean="0"/>
              <a:t>and </a:t>
            </a:r>
            <a:r>
              <a:rPr lang="en-US" sz="2400" dirty="0" smtClean="0">
                <a:solidFill>
                  <a:schemeClr val="accent5"/>
                </a:solidFill>
              </a:rPr>
              <a:t>produces</a:t>
            </a:r>
            <a:r>
              <a:rPr lang="en-US" sz="2400" dirty="0" smtClean="0"/>
              <a:t> a </a:t>
            </a:r>
            <a:r>
              <a:rPr lang="en-US" sz="2400" dirty="0"/>
              <a:t>set </a:t>
            </a:r>
            <a:endParaRPr lang="en-US" sz="2400" dirty="0" smtClean="0"/>
          </a:p>
          <a:p>
            <a:pPr algn="r"/>
            <a:r>
              <a:rPr lang="en-US" sz="2400" dirty="0"/>
              <a:t>o</a:t>
            </a:r>
            <a:r>
              <a:rPr lang="en-US" sz="2400" dirty="0" smtClean="0"/>
              <a:t>f </a:t>
            </a:r>
            <a:r>
              <a:rPr lang="en-US" sz="2400" dirty="0" smtClean="0">
                <a:solidFill>
                  <a:schemeClr val="accent5"/>
                </a:solidFill>
              </a:rPr>
              <a:t>intermediate </a:t>
            </a:r>
          </a:p>
          <a:p>
            <a:pPr algn="r"/>
            <a:r>
              <a:rPr lang="en-US" sz="2400" dirty="0" smtClean="0">
                <a:solidFill>
                  <a:schemeClr val="accent5"/>
                </a:solidFill>
              </a:rPr>
              <a:t>key/value </a:t>
            </a:r>
            <a:r>
              <a:rPr lang="en-US" sz="2400" dirty="0"/>
              <a:t>pairs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650671" y="1781355"/>
            <a:ext cx="349332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smtClean="0">
                <a:solidFill>
                  <a:schemeClr val="accent5"/>
                </a:solidFill>
              </a:rPr>
              <a:t>Reducer </a:t>
            </a:r>
            <a:r>
              <a:rPr lang="en-US" sz="2400" dirty="0" smtClean="0">
                <a:solidFill>
                  <a:schemeClr val="accent5"/>
                </a:solidFill>
              </a:rPr>
              <a:t>merges </a:t>
            </a:r>
            <a:r>
              <a:rPr lang="en-US" sz="2400" dirty="0"/>
              <a:t>together </a:t>
            </a:r>
            <a:endParaRPr lang="en-US" sz="2400" dirty="0" smtClean="0"/>
          </a:p>
          <a:p>
            <a:r>
              <a:rPr lang="en-US" sz="2400" dirty="0"/>
              <a:t>t</a:t>
            </a:r>
            <a:r>
              <a:rPr lang="en-US" sz="2400" dirty="0" smtClean="0"/>
              <a:t>hese intermediate values </a:t>
            </a:r>
          </a:p>
          <a:p>
            <a:r>
              <a:rPr lang="en-US" sz="2400" dirty="0"/>
              <a:t>a</a:t>
            </a:r>
            <a:r>
              <a:rPr lang="en-US" sz="2400" dirty="0" smtClean="0"/>
              <a:t>ssociated with </a:t>
            </a:r>
            <a:r>
              <a:rPr lang="en-US" sz="2400" dirty="0"/>
              <a:t>the </a:t>
            </a:r>
            <a:r>
              <a:rPr lang="en-US" sz="2400" dirty="0">
                <a:solidFill>
                  <a:schemeClr val="accent5"/>
                </a:solidFill>
              </a:rPr>
              <a:t>same </a:t>
            </a:r>
            <a:endParaRPr lang="en-US" sz="2400" dirty="0" smtClean="0">
              <a:solidFill>
                <a:schemeClr val="accent5"/>
              </a:solidFill>
            </a:endParaRPr>
          </a:p>
          <a:p>
            <a:r>
              <a:rPr lang="en-US" sz="2400" dirty="0" smtClean="0">
                <a:solidFill>
                  <a:schemeClr val="accent5"/>
                </a:solidFill>
              </a:rPr>
              <a:t>intermediate </a:t>
            </a:r>
            <a:r>
              <a:rPr lang="en-US" sz="2400" dirty="0">
                <a:solidFill>
                  <a:schemeClr val="accent5"/>
                </a:solidFill>
              </a:rPr>
              <a:t>key </a:t>
            </a:r>
          </a:p>
        </p:txBody>
      </p:sp>
      <p:sp>
        <p:nvSpPr>
          <p:cNvPr id="3" name="Rectangle 2"/>
          <p:cNvSpPr/>
          <p:nvPr/>
        </p:nvSpPr>
        <p:spPr>
          <a:xfrm>
            <a:off x="2006600" y="6581001"/>
            <a:ext cx="71374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[1] Jeffrey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Dean and Sanjay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Ghemawat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 (2004). “MapReduce: Simplified Data Processing on Large Clusters”. p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.12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7189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Straight Arrow Connector 41"/>
          <p:cNvCxnSpPr>
            <a:endCxn id="34" idx="1"/>
          </p:cNvCxnSpPr>
          <p:nvPr/>
        </p:nvCxnSpPr>
        <p:spPr>
          <a:xfrm flipV="1">
            <a:off x="5854211" y="4157013"/>
            <a:ext cx="969788" cy="1227061"/>
          </a:xfrm>
          <a:prstGeom prst="straightConnector1">
            <a:avLst/>
          </a:prstGeom>
          <a:ln w="635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endCxn id="34" idx="1"/>
          </p:cNvCxnSpPr>
          <p:nvPr/>
        </p:nvCxnSpPr>
        <p:spPr>
          <a:xfrm>
            <a:off x="5854210" y="2964757"/>
            <a:ext cx="969789" cy="1192256"/>
          </a:xfrm>
          <a:prstGeom prst="straightConnector1">
            <a:avLst/>
          </a:prstGeom>
          <a:ln w="635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5" idx="3"/>
          </p:cNvCxnSpPr>
          <p:nvPr/>
        </p:nvCxnSpPr>
        <p:spPr>
          <a:xfrm flipV="1">
            <a:off x="3731166" y="2508698"/>
            <a:ext cx="840834" cy="1433"/>
          </a:xfrm>
          <a:prstGeom prst="straightConnector1">
            <a:avLst/>
          </a:prstGeom>
          <a:ln w="635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V="1">
            <a:off x="3731166" y="5137359"/>
            <a:ext cx="840834" cy="1433"/>
          </a:xfrm>
          <a:prstGeom prst="straightConnector1">
            <a:avLst/>
          </a:prstGeom>
          <a:ln w="635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does MapReduce work?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63819" y="1348964"/>
            <a:ext cx="553561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i="1" dirty="0" smtClean="0">
                <a:solidFill>
                  <a:schemeClr val="accent5"/>
                </a:solidFill>
              </a:rPr>
              <a:t>The cat sees the dog, and the dog sees the cat.</a:t>
            </a:r>
            <a:endParaRPr lang="en-US" sz="2200" i="1" dirty="0">
              <a:solidFill>
                <a:schemeClr val="accent5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10712" y="2084157"/>
            <a:ext cx="3020454" cy="85194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ysClr val="windowText" lastClr="000000"/>
                </a:solidFill>
              </a:rPr>
              <a:t>The cat sees the dog</a:t>
            </a:r>
            <a:endParaRPr lang="en-US" sz="2400" dirty="0">
              <a:solidFill>
                <a:sysClr val="windowText" lastClr="000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10712" y="4682124"/>
            <a:ext cx="3020454" cy="85194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00" spc="-120" dirty="0" smtClean="0">
                <a:solidFill>
                  <a:sysClr val="windowText" lastClr="000000"/>
                </a:solidFill>
              </a:rPr>
              <a:t>And the dog sees the cat</a:t>
            </a:r>
            <a:endParaRPr lang="en-US" sz="2300" spc="-120" dirty="0">
              <a:solidFill>
                <a:sysClr val="windowText" lastClr="000000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4572000" y="2077304"/>
            <a:ext cx="1282212" cy="1821273"/>
            <a:chOff x="3930893" y="2105958"/>
            <a:chExt cx="1282212" cy="2274276"/>
          </a:xfrm>
        </p:grpSpPr>
        <p:sp>
          <p:nvSpPr>
            <p:cNvPr id="15" name="Rectangle 14"/>
            <p:cNvSpPr/>
            <p:nvPr/>
          </p:nvSpPr>
          <p:spPr>
            <a:xfrm>
              <a:off x="3930894" y="2105958"/>
              <a:ext cx="1282211" cy="568569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ysClr val="windowText" lastClr="000000"/>
                  </a:solidFill>
                </a:rPr>
                <a:t>cat, 1</a:t>
              </a:r>
              <a:endParaRPr lang="en-US" sz="2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3930893" y="2674527"/>
              <a:ext cx="1282211" cy="568569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ysClr val="windowText" lastClr="000000"/>
                  </a:solidFill>
                </a:rPr>
                <a:t>dog, 1</a:t>
              </a:r>
              <a:endParaRPr lang="en-US" sz="2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930893" y="3243096"/>
              <a:ext cx="1282211" cy="568569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ysClr val="windowText" lastClr="000000"/>
                  </a:solidFill>
                </a:rPr>
                <a:t>sees, 1</a:t>
              </a:r>
              <a:endParaRPr lang="en-US" sz="2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3930893" y="3811665"/>
              <a:ext cx="1282211" cy="568569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ysClr val="windowText" lastClr="000000"/>
                  </a:solidFill>
                </a:rPr>
                <a:t>the, 2</a:t>
              </a:r>
              <a:endParaRPr lang="en-US" sz="2400" dirty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4572000" y="4226806"/>
            <a:ext cx="1282212" cy="2276592"/>
            <a:chOff x="3930893" y="4203361"/>
            <a:chExt cx="1282212" cy="2276592"/>
          </a:xfrm>
        </p:grpSpPr>
        <p:sp>
          <p:nvSpPr>
            <p:cNvPr id="26" name="Rectangle 25"/>
            <p:cNvSpPr/>
            <p:nvPr/>
          </p:nvSpPr>
          <p:spPr>
            <a:xfrm>
              <a:off x="3930894" y="4658680"/>
              <a:ext cx="1282211" cy="455318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ysClr val="windowText" lastClr="000000"/>
                  </a:solidFill>
                </a:rPr>
                <a:t>cat, 1</a:t>
              </a:r>
              <a:endParaRPr lang="en-US" sz="2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3930893" y="5113998"/>
              <a:ext cx="1282211" cy="455318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ysClr val="windowText" lastClr="000000"/>
                  </a:solidFill>
                </a:rPr>
                <a:t>dog, 1</a:t>
              </a:r>
              <a:endParaRPr lang="en-US" sz="2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3930893" y="5569317"/>
              <a:ext cx="1282211" cy="455318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ysClr val="windowText" lastClr="000000"/>
                  </a:solidFill>
                </a:rPr>
                <a:t>sees, 1</a:t>
              </a:r>
              <a:endParaRPr lang="en-US" sz="2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3930893" y="6024635"/>
              <a:ext cx="1282211" cy="455318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ysClr val="windowText" lastClr="000000"/>
                  </a:solidFill>
                </a:rPr>
                <a:t>the, 2</a:t>
              </a:r>
              <a:endParaRPr lang="en-US" sz="2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3930894" y="4203361"/>
              <a:ext cx="1282211" cy="455318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ysClr val="windowText" lastClr="000000"/>
                  </a:solidFill>
                </a:rPr>
                <a:t>and, 1</a:t>
              </a:r>
              <a:endParaRPr lang="en-US" sz="2400" dirty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6823999" y="3018717"/>
            <a:ext cx="1282212" cy="2276592"/>
            <a:chOff x="3930893" y="4203361"/>
            <a:chExt cx="1282212" cy="2276592"/>
          </a:xfrm>
        </p:grpSpPr>
        <p:sp>
          <p:nvSpPr>
            <p:cNvPr id="33" name="Rectangle 32"/>
            <p:cNvSpPr/>
            <p:nvPr/>
          </p:nvSpPr>
          <p:spPr>
            <a:xfrm>
              <a:off x="3930894" y="4658680"/>
              <a:ext cx="1282211" cy="455318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ysClr val="windowText" lastClr="000000"/>
                  </a:solidFill>
                </a:rPr>
                <a:t>cat, 2</a:t>
              </a:r>
              <a:endParaRPr lang="en-US" sz="2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3930893" y="5113998"/>
              <a:ext cx="1282211" cy="455318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ysClr val="windowText" lastClr="000000"/>
                  </a:solidFill>
                </a:rPr>
                <a:t>dog, 2</a:t>
              </a:r>
              <a:endParaRPr lang="en-US" sz="2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3930893" y="5569317"/>
              <a:ext cx="1282211" cy="455318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ysClr val="windowText" lastClr="000000"/>
                  </a:solidFill>
                </a:rPr>
                <a:t>sees, 2</a:t>
              </a:r>
              <a:endParaRPr lang="en-US" sz="2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3930893" y="6024635"/>
              <a:ext cx="1282211" cy="455318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ysClr val="windowText" lastClr="000000"/>
                  </a:solidFill>
                </a:rPr>
                <a:t>the, 4</a:t>
              </a:r>
              <a:endParaRPr lang="en-US" sz="2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3930894" y="4203361"/>
              <a:ext cx="1282211" cy="455318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ysClr val="windowText" lastClr="000000"/>
                  </a:solidFill>
                </a:rPr>
                <a:t>and, 1</a:t>
              </a:r>
              <a:endParaRPr lang="en-US" sz="2400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6573488" y="5796171"/>
            <a:ext cx="2570512" cy="10618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i="1" dirty="0" smtClean="0"/>
              <a:t>- </a:t>
            </a:r>
            <a:r>
              <a:rPr lang="en-US" sz="2100" i="1" dirty="0" err="1" smtClean="0">
                <a:solidFill>
                  <a:schemeClr val="accent5"/>
                </a:solidFill>
              </a:rPr>
              <a:t>wordcount</a:t>
            </a:r>
            <a:r>
              <a:rPr lang="en-US" sz="2100" i="1" dirty="0" smtClean="0">
                <a:solidFill>
                  <a:schemeClr val="accent5"/>
                </a:solidFill>
              </a:rPr>
              <a:t> </a:t>
            </a:r>
            <a:r>
              <a:rPr lang="en-US" sz="2100" i="1" dirty="0" smtClean="0"/>
              <a:t>program </a:t>
            </a:r>
          </a:p>
          <a:p>
            <a:r>
              <a:rPr lang="en-US" sz="2100" i="1" dirty="0" smtClean="0"/>
              <a:t>- A sentence is split</a:t>
            </a:r>
          </a:p>
          <a:p>
            <a:r>
              <a:rPr lang="en-US" sz="2100" i="1" dirty="0" smtClean="0"/>
              <a:t>   into </a:t>
            </a:r>
            <a:r>
              <a:rPr lang="en-US" sz="2100" i="1" dirty="0" smtClean="0">
                <a:solidFill>
                  <a:schemeClr val="accent5"/>
                </a:solidFill>
              </a:rPr>
              <a:t>two map tasks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2587245" y="3574879"/>
            <a:ext cx="13644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 smtClean="0"/>
              <a:t>Map Phase</a:t>
            </a:r>
            <a:endParaRPr lang="en-US" sz="2000" b="1" dirty="0"/>
          </a:p>
        </p:txBody>
      </p:sp>
      <p:sp>
        <p:nvSpPr>
          <p:cNvPr id="48" name="TextBox 47"/>
          <p:cNvSpPr txBox="1"/>
          <p:nvPr/>
        </p:nvSpPr>
        <p:spPr>
          <a:xfrm>
            <a:off x="6734671" y="2038287"/>
            <a:ext cx="9681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 smtClean="0"/>
              <a:t>Reduce</a:t>
            </a:r>
          </a:p>
          <a:p>
            <a:pPr algn="ctr"/>
            <a:r>
              <a:rPr lang="en-US" sz="2000" b="1" dirty="0" smtClean="0"/>
              <a:t>Phase</a:t>
            </a:r>
            <a:endParaRPr lang="en-US" sz="2000" b="1" dirty="0"/>
          </a:p>
        </p:txBody>
      </p:sp>
      <p:cxnSp>
        <p:nvCxnSpPr>
          <p:cNvPr id="50" name="Curved Connector 49"/>
          <p:cNvCxnSpPr/>
          <p:nvPr/>
        </p:nvCxnSpPr>
        <p:spPr>
          <a:xfrm rot="5400000" flipH="1" flipV="1">
            <a:off x="3419240" y="2870232"/>
            <a:ext cx="761504" cy="662535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urved Connector 56"/>
          <p:cNvCxnSpPr/>
          <p:nvPr/>
        </p:nvCxnSpPr>
        <p:spPr>
          <a:xfrm flipV="1">
            <a:off x="6138289" y="2367423"/>
            <a:ext cx="600433" cy="587443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8326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693150" y="1638327"/>
            <a:ext cx="7757699" cy="3206160"/>
            <a:chOff x="1200150" y="2057399"/>
            <a:chExt cx="6743700" cy="2787087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200150" y="2057399"/>
              <a:ext cx="6743700" cy="2787087"/>
            </a:xfrm>
            <a:prstGeom prst="rect">
              <a:avLst/>
            </a:prstGeom>
          </p:spPr>
        </p:pic>
        <p:cxnSp>
          <p:nvCxnSpPr>
            <p:cNvPr id="10" name="Straight Connector 9"/>
            <p:cNvCxnSpPr/>
            <p:nvPr/>
          </p:nvCxnSpPr>
          <p:spPr>
            <a:xfrm>
              <a:off x="1200150" y="2694238"/>
              <a:ext cx="1900224" cy="12454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1200150" y="3175045"/>
              <a:ext cx="1900224" cy="12454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1200150" y="3659391"/>
              <a:ext cx="1900224" cy="12454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1200150" y="4151306"/>
              <a:ext cx="1900224" cy="12454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5"/>
                </a:solidFill>
              </a:rPr>
              <a:t>Limitations</a:t>
            </a:r>
            <a:r>
              <a:rPr lang="en-US" dirty="0" smtClean="0"/>
              <a:t> of </a:t>
            </a:r>
            <a:r>
              <a:rPr lang="en-US" dirty="0" err="1"/>
              <a:t>MapReduce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>
          <a:xfrm>
            <a:off x="9601200" y="4047079"/>
            <a:ext cx="3686901" cy="2935698"/>
          </a:xfrm>
        </p:spPr>
        <p:txBody>
          <a:bodyPr/>
          <a:lstStyle/>
          <a:p>
            <a:r>
              <a:rPr lang="en-US" sz="2400" dirty="0" smtClean="0"/>
              <a:t> </a:t>
            </a:r>
            <a:r>
              <a:rPr lang="en-US" sz="2400" dirty="0" smtClean="0">
                <a:solidFill>
                  <a:schemeClr val="accent5"/>
                </a:solidFill>
              </a:rPr>
              <a:t>Out-of-Memory Errors</a:t>
            </a:r>
            <a:br>
              <a:rPr lang="en-US" sz="2400" dirty="0" smtClean="0">
                <a:solidFill>
                  <a:schemeClr val="accent5"/>
                </a:solidFill>
              </a:rPr>
            </a:br>
            <a:endParaRPr lang="en-US" sz="2400" dirty="0" smtClean="0">
              <a:solidFill>
                <a:schemeClr val="accent5"/>
              </a:solidFill>
            </a:endParaRPr>
          </a:p>
          <a:p>
            <a:r>
              <a:rPr lang="en-US" sz="2400" dirty="0" smtClean="0"/>
              <a:t> High </a:t>
            </a:r>
            <a:r>
              <a:rPr lang="en-US" sz="2400" dirty="0" smtClean="0">
                <a:solidFill>
                  <a:schemeClr val="accent5"/>
                </a:solidFill>
              </a:rPr>
              <a:t>Memory Pressure</a:t>
            </a:r>
            <a:br>
              <a:rPr lang="en-US" sz="2400" dirty="0" smtClean="0">
                <a:solidFill>
                  <a:schemeClr val="accent5"/>
                </a:solidFill>
              </a:rPr>
            </a:br>
            <a:endParaRPr lang="en-US" sz="2400" dirty="0" smtClean="0">
              <a:solidFill>
                <a:schemeClr val="accent5"/>
              </a:solidFill>
            </a:endParaRPr>
          </a:p>
          <a:p>
            <a:r>
              <a:rPr lang="en-US" sz="2400" dirty="0" smtClean="0"/>
              <a:t> </a:t>
            </a:r>
            <a:r>
              <a:rPr lang="en-US" sz="2400" dirty="0" smtClean="0">
                <a:solidFill>
                  <a:schemeClr val="accent5"/>
                </a:solidFill>
              </a:rPr>
              <a:t>Inappropriate  </a:t>
            </a:r>
            <a:br>
              <a:rPr lang="en-US" sz="2400" dirty="0" smtClean="0">
                <a:solidFill>
                  <a:schemeClr val="accent5"/>
                </a:solidFill>
              </a:rPr>
            </a:br>
            <a:r>
              <a:rPr lang="en-US" sz="2400" dirty="0" smtClean="0">
                <a:solidFill>
                  <a:schemeClr val="accent5"/>
                </a:solidFill>
              </a:rPr>
              <a:t> Configuration</a:t>
            </a:r>
            <a:endParaRPr lang="en-US" sz="2400" dirty="0" smtClean="0"/>
          </a:p>
          <a:p>
            <a:endParaRPr lang="en-US" dirty="0" smtClean="0"/>
          </a:p>
        </p:txBody>
      </p:sp>
      <p:sp>
        <p:nvSpPr>
          <p:cNvPr id="15" name="TextBox 14"/>
          <p:cNvSpPr txBox="1"/>
          <p:nvPr/>
        </p:nvSpPr>
        <p:spPr>
          <a:xfrm>
            <a:off x="742329" y="5163581"/>
            <a:ext cx="765934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/>
              <a:t>There are </a:t>
            </a:r>
            <a:r>
              <a:rPr lang="en-US" sz="2800" dirty="0" smtClean="0">
                <a:solidFill>
                  <a:schemeClr val="accent5"/>
                </a:solidFill>
              </a:rPr>
              <a:t>many reasons </a:t>
            </a:r>
            <a:r>
              <a:rPr lang="en-US" sz="2800" dirty="0" smtClean="0"/>
              <a:t>for poor performance</a:t>
            </a:r>
          </a:p>
          <a:p>
            <a:pPr algn="ctr"/>
            <a:r>
              <a:rPr lang="en-US" sz="2800" dirty="0" smtClean="0"/>
              <a:t>And even experts sometimes </a:t>
            </a:r>
            <a:r>
              <a:rPr lang="en-US" sz="2800" dirty="0" smtClean="0">
                <a:solidFill>
                  <a:schemeClr val="accent5"/>
                </a:solidFill>
              </a:rPr>
              <a:t>can’t figure them out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972058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our </a:t>
            </a:r>
            <a:r>
              <a:rPr lang="en-US" dirty="0" smtClean="0">
                <a:solidFill>
                  <a:schemeClr val="accent5"/>
                </a:solidFill>
              </a:rPr>
              <a:t>goals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Research Out-of-Memory Error cases   </a:t>
            </a:r>
            <a:endParaRPr lang="en-US" i="1" dirty="0" smtClean="0">
              <a:solidFill>
                <a:schemeClr val="accent5"/>
              </a:solidFill>
            </a:endParaRPr>
          </a:p>
          <a:p>
            <a:r>
              <a:rPr lang="en-US" dirty="0" smtClean="0"/>
              <a:t>OOM cases documentation  </a:t>
            </a:r>
            <a:r>
              <a:rPr lang="en-US" dirty="0">
                <a:solidFill>
                  <a:schemeClr val="accent5"/>
                </a:solidFill>
              </a:rPr>
              <a:t>	</a:t>
            </a:r>
            <a:endParaRPr lang="en-US" i="1" dirty="0" smtClean="0"/>
          </a:p>
          <a:p>
            <a:r>
              <a:rPr lang="en-US" dirty="0" smtClean="0"/>
              <a:t>Implement and simulate </a:t>
            </a:r>
            <a:r>
              <a:rPr lang="en-US" dirty="0" err="1" smtClean="0"/>
              <a:t>StackOverflow</a:t>
            </a:r>
            <a:r>
              <a:rPr lang="en-US" dirty="0" smtClean="0"/>
              <a:t> OOM cases</a:t>
            </a:r>
            <a:endParaRPr lang="ko-KR" altLang="en-US" dirty="0" smtClean="0"/>
          </a:p>
          <a:p>
            <a:r>
              <a:rPr lang="en-US" dirty="0" smtClean="0"/>
              <a:t>Develop solutions for such OOM cases</a:t>
            </a:r>
          </a:p>
          <a:p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218200" y="6311899"/>
            <a:ext cx="1297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5"/>
                </a:solidFill>
              </a:rPr>
              <a:t>… all done!!</a:t>
            </a:r>
            <a:endParaRPr lang="en-US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6900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8044</TotalTime>
  <Words>1314</Words>
  <Application>Microsoft Macintosh PowerPoint</Application>
  <PresentationFormat>On-screen Show (4:3)</PresentationFormat>
  <Paragraphs>352</Paragraphs>
  <Slides>26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맑은 고딕</vt:lpstr>
      <vt:lpstr>Calibri</vt:lpstr>
      <vt:lpstr>Calibri Light</vt:lpstr>
      <vt:lpstr>Arial</vt:lpstr>
      <vt:lpstr>Office Theme</vt:lpstr>
      <vt:lpstr>Hadoop MapReduce</vt:lpstr>
      <vt:lpstr>Outline</vt:lpstr>
      <vt:lpstr>PowerPoint Presentation</vt:lpstr>
      <vt:lpstr>PowerPoint Presentation</vt:lpstr>
      <vt:lpstr>PowerPoint Presentation</vt:lpstr>
      <vt:lpstr>What is MapReduce?</vt:lpstr>
      <vt:lpstr>How does MapReduce work?</vt:lpstr>
      <vt:lpstr>Limitations of MapReduce</vt:lpstr>
      <vt:lpstr>What is our goals?</vt:lpstr>
      <vt:lpstr>Two Categories</vt:lpstr>
      <vt:lpstr>1. Inappropriate Configuration </vt:lpstr>
      <vt:lpstr>Split size variation [Single node] </vt:lpstr>
      <vt:lpstr>Split size variation [Single node] </vt:lpstr>
      <vt:lpstr>Split size variation [Fully-distributed] </vt:lpstr>
      <vt:lpstr>io.sort.mb variation [Single node] </vt:lpstr>
      <vt:lpstr>2. Large Intermediate Results</vt:lpstr>
      <vt:lpstr>Investigation of Problem</vt:lpstr>
      <vt:lpstr>Investigation of Problem</vt:lpstr>
      <vt:lpstr>PowerPoint Presentation</vt:lpstr>
      <vt:lpstr>Summary of Solution</vt:lpstr>
      <vt:lpstr>Conclusion</vt:lpstr>
      <vt:lpstr>References</vt:lpstr>
      <vt:lpstr>Thank You</vt:lpstr>
      <vt:lpstr>appendix</vt:lpstr>
      <vt:lpstr>How does MapReduce work?</vt:lpstr>
      <vt:lpstr>How does MapReduce work?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Hadoop</dc:title>
  <dc:creator>(컴퓨터공학부)최윤승</dc:creator>
  <cp:lastModifiedBy>(컴퓨터공학부)최윤승</cp:lastModifiedBy>
  <cp:revision>300</cp:revision>
  <dcterms:created xsi:type="dcterms:W3CDTF">2015-07-31T05:45:57Z</dcterms:created>
  <dcterms:modified xsi:type="dcterms:W3CDTF">2015-08-24T08:31:39Z</dcterms:modified>
</cp:coreProperties>
</file>